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sldIdLst>
    <p:sldId id="256" r:id="rId2"/>
    <p:sldId id="311" r:id="rId3"/>
    <p:sldId id="312" r:id="rId4"/>
    <p:sldId id="313" r:id="rId5"/>
    <p:sldId id="314" r:id="rId6"/>
    <p:sldId id="307" r:id="rId7"/>
    <p:sldId id="275" r:id="rId8"/>
    <p:sldId id="316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8" r:id="rId21"/>
    <p:sldId id="289" r:id="rId22"/>
    <p:sldId id="290" r:id="rId23"/>
    <p:sldId id="291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51" r:id="rId36"/>
    <p:sldId id="352" r:id="rId37"/>
    <p:sldId id="353" r:id="rId38"/>
    <p:sldId id="287" r:id="rId39"/>
    <p:sldId id="328" r:id="rId40"/>
    <p:sldId id="292" r:id="rId41"/>
    <p:sldId id="293" r:id="rId42"/>
    <p:sldId id="330" r:id="rId43"/>
    <p:sldId id="331" r:id="rId44"/>
    <p:sldId id="294" r:id="rId45"/>
    <p:sldId id="332" r:id="rId46"/>
    <p:sldId id="295" r:id="rId47"/>
    <p:sldId id="333" r:id="rId48"/>
    <p:sldId id="334" r:id="rId49"/>
    <p:sldId id="335" r:id="rId50"/>
    <p:sldId id="308" r:id="rId51"/>
    <p:sldId id="296" r:id="rId52"/>
    <p:sldId id="297" r:id="rId53"/>
    <p:sldId id="298" r:id="rId54"/>
    <p:sldId id="299" r:id="rId55"/>
    <p:sldId id="300" r:id="rId56"/>
    <p:sldId id="336" r:id="rId57"/>
    <p:sldId id="301" r:id="rId58"/>
    <p:sldId id="302" r:id="rId59"/>
    <p:sldId id="337" r:id="rId60"/>
    <p:sldId id="303" r:id="rId61"/>
    <p:sldId id="338" r:id="rId62"/>
    <p:sldId id="304" r:id="rId63"/>
    <p:sldId id="305" r:id="rId64"/>
    <p:sldId id="306" r:id="rId65"/>
    <p:sldId id="339" r:id="rId66"/>
    <p:sldId id="340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  <p:sldId id="349" r:id="rId76"/>
    <p:sldId id="350" r:id="rId77"/>
    <p:sldId id="354" r:id="rId78"/>
    <p:sldId id="355" r:id="rId79"/>
    <p:sldId id="356" r:id="rId80"/>
    <p:sldId id="309" r:id="rId81"/>
    <p:sldId id="310" r:id="rId82"/>
    <p:sldId id="357" r:id="rId83"/>
    <p:sldId id="368" r:id="rId84"/>
    <p:sldId id="358" r:id="rId85"/>
    <p:sldId id="359" r:id="rId86"/>
    <p:sldId id="360" r:id="rId87"/>
    <p:sldId id="361" r:id="rId88"/>
    <p:sldId id="362" r:id="rId89"/>
    <p:sldId id="363" r:id="rId90"/>
    <p:sldId id="364" r:id="rId91"/>
    <p:sldId id="365" r:id="rId92"/>
    <p:sldId id="367" r:id="rId93"/>
    <p:sldId id="366" r:id="rId94"/>
    <p:sldId id="257" r:id="rId95"/>
    <p:sldId id="258" r:id="rId96"/>
    <p:sldId id="259" r:id="rId97"/>
    <p:sldId id="260" r:id="rId98"/>
    <p:sldId id="261" r:id="rId99"/>
    <p:sldId id="262" r:id="rId100"/>
    <p:sldId id="263" r:id="rId101"/>
    <p:sldId id="264" r:id="rId102"/>
    <p:sldId id="274" r:id="rId103"/>
    <p:sldId id="315" r:id="rId10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28" autoAdjust="0"/>
    <p:restoredTop sz="94660"/>
  </p:normalViewPr>
  <p:slideViewPr>
    <p:cSldViewPr snapToGrid="0">
      <p:cViewPr varScale="1">
        <p:scale>
          <a:sx n="92" d="100"/>
          <a:sy n="92" d="100"/>
        </p:scale>
        <p:origin x="60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4925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520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689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1062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2430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0991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376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163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518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825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2BD89-D591-4D85-9727-77C7E8AF38DE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BC2C48-A2C8-4850-98DF-AD9D12E2A5D1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4268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733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9509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8273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5044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595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2C00B-E8E2-4F4C-85E6-9D13EFC8A1E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003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66945" y="790723"/>
            <a:ext cx="6011694" cy="160950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анкет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4028333" y="3225225"/>
            <a:ext cx="7766936" cy="1685730"/>
          </a:xfrm>
        </p:spPr>
        <p:txBody>
          <a:bodyPr>
            <a:noAutofit/>
          </a:bodyPr>
          <a:lstStyle/>
          <a:p>
            <a:pPr algn="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lora"/>
              </a:rPr>
              <a:t> 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Самооцінка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-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це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найглибший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зміст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людського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життя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.</a:t>
            </a:r>
          </a:p>
          <a:p>
            <a:pPr algn="r"/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БрайанТрейсі</a:t>
            </a:r>
            <a:endParaRPr lang="ru-RU" sz="2000" b="1" dirty="0">
              <a:solidFill>
                <a:srgbClr val="0000CC"/>
              </a:solidFill>
              <a:latin typeface="lora"/>
            </a:endParaRPr>
          </a:p>
          <a:p>
            <a:pPr algn="r"/>
            <a:r>
              <a:rPr lang="ru-RU" sz="2000" b="1" dirty="0">
                <a:solidFill>
                  <a:srgbClr val="0000CC"/>
                </a:solidFill>
                <a:latin typeface="lora"/>
              </a:rPr>
              <a:t>Ви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завжди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можете бути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ще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кращими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.</a:t>
            </a:r>
          </a:p>
          <a:p>
            <a:pPr algn="r"/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Тайгер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Вудс</a:t>
            </a:r>
            <a:endParaRPr lang="ru-RU" sz="2000" b="1" dirty="0">
              <a:solidFill>
                <a:srgbClr val="0000CC"/>
              </a:solidFill>
              <a:latin typeface="lora"/>
            </a:endParaRPr>
          </a:p>
          <a:p>
            <a:endParaRPr lang="uk-UA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6" descr="В Україні створили службу якості освіти">
            <a:extLst>
              <a:ext uri="{FF2B5EF4-FFF2-40B4-BE49-F238E27FC236}">
                <a16:creationId xmlns:a16="http://schemas.microsoft.com/office/drawing/2014/main" id="{379DAFD0-2A9E-8720-ACA8-12C6C70CA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082" y="504056"/>
            <a:ext cx="3373338" cy="2924944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674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6524" y="18314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 внутрішньої системи забезпечення якості освіти </a:t>
            </a:r>
            <a:endParaRPr lang="uk-UA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08A661D-7113-4CC3-8BF9-A1111CC240C3}"/>
              </a:ext>
            </a:extLst>
          </p:cNvPr>
          <p:cNvGrpSpPr/>
          <p:nvPr/>
        </p:nvGrpSpPr>
        <p:grpSpPr>
          <a:xfrm>
            <a:off x="1873994" y="1730953"/>
            <a:ext cx="4185000" cy="2047500"/>
            <a:chOff x="1234105" y="2146500"/>
            <a:chExt cx="4185000" cy="2047500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1C160837-08C0-4A2D-A98F-42BF47AE45E7}"/>
                </a:ext>
              </a:extLst>
            </p:cNvPr>
            <p:cNvSpPr/>
            <p:nvPr/>
          </p:nvSpPr>
          <p:spPr>
            <a:xfrm>
              <a:off x="2042428" y="2305763"/>
              <a:ext cx="277144" cy="495000"/>
            </a:xfrm>
            <a:prstGeom prst="ellipse">
              <a:avLst/>
            </a:prstGeom>
            <a:solidFill>
              <a:srgbClr val="F07F09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5AA683C-4B94-4FBE-B610-D4BCF471B808}"/>
                </a:ext>
              </a:extLst>
            </p:cNvPr>
            <p:cNvSpPr/>
            <p:nvPr/>
          </p:nvSpPr>
          <p:spPr>
            <a:xfrm>
              <a:off x="4337428" y="2304000"/>
              <a:ext cx="277144" cy="495000"/>
            </a:xfrm>
            <a:prstGeom prst="ellipse">
              <a:avLst/>
            </a:prstGeom>
            <a:solidFill>
              <a:srgbClr val="F07F09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6" name="Прямоугольник: скругленные углы 2">
              <a:extLst>
                <a:ext uri="{FF2B5EF4-FFF2-40B4-BE49-F238E27FC236}">
                  <a16:creationId xmlns:a16="http://schemas.microsoft.com/office/drawing/2014/main" id="{7694FF4D-E5B5-4D8A-A82D-ED72723F4817}"/>
                </a:ext>
              </a:extLst>
            </p:cNvPr>
            <p:cNvSpPr/>
            <p:nvPr/>
          </p:nvSpPr>
          <p:spPr>
            <a:xfrm>
              <a:off x="1416000" y="2439000"/>
              <a:ext cx="3825000" cy="15750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7" name="Полилиния: фигура 5">
              <a:extLst>
                <a:ext uri="{FF2B5EF4-FFF2-40B4-BE49-F238E27FC236}">
                  <a16:creationId xmlns:a16="http://schemas.microsoft.com/office/drawing/2014/main" id="{27B539DF-A9E5-4882-8C7F-239C49028D43}"/>
                </a:ext>
              </a:extLst>
            </p:cNvPr>
            <p:cNvSpPr/>
            <p:nvPr/>
          </p:nvSpPr>
          <p:spPr>
            <a:xfrm>
              <a:off x="2181000" y="2304000"/>
              <a:ext cx="2295000" cy="270000"/>
            </a:xfrm>
            <a:custGeom>
              <a:avLst/>
              <a:gdLst>
                <a:gd name="connsiteX0" fmla="*/ 0 w 2295000"/>
                <a:gd name="connsiteY0" fmla="*/ 0 h 270000"/>
                <a:gd name="connsiteX1" fmla="*/ 45001 w 2295000"/>
                <a:gd name="connsiteY1" fmla="*/ 0 h 270000"/>
                <a:gd name="connsiteX2" fmla="*/ 2249999 w 2295000"/>
                <a:gd name="connsiteY2" fmla="*/ 0 h 270000"/>
                <a:gd name="connsiteX3" fmla="*/ 2295000 w 2295000"/>
                <a:gd name="connsiteY3" fmla="*/ 0 h 270000"/>
                <a:gd name="connsiteX4" fmla="*/ 2295000 w 2295000"/>
                <a:gd name="connsiteY4" fmla="*/ 45001 h 270000"/>
                <a:gd name="connsiteX5" fmla="*/ 2295000 w 2295000"/>
                <a:gd name="connsiteY5" fmla="*/ 90000 h 270000"/>
                <a:gd name="connsiteX6" fmla="*/ 2295000 w 2295000"/>
                <a:gd name="connsiteY6" fmla="*/ 224999 h 270000"/>
                <a:gd name="connsiteX7" fmla="*/ 2249999 w 2295000"/>
                <a:gd name="connsiteY7" fmla="*/ 270000 h 270000"/>
                <a:gd name="connsiteX8" fmla="*/ 45001 w 2295000"/>
                <a:gd name="connsiteY8" fmla="*/ 270000 h 270000"/>
                <a:gd name="connsiteX9" fmla="*/ 0 w 2295000"/>
                <a:gd name="connsiteY9" fmla="*/ 224999 h 270000"/>
                <a:gd name="connsiteX10" fmla="*/ 0 w 2295000"/>
                <a:gd name="connsiteY10" fmla="*/ 90000 h 270000"/>
                <a:gd name="connsiteX11" fmla="*/ 0 w 2295000"/>
                <a:gd name="connsiteY11" fmla="*/ 45001 h 27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95000" h="270000">
                  <a:moveTo>
                    <a:pt x="0" y="0"/>
                  </a:moveTo>
                  <a:lnTo>
                    <a:pt x="45001" y="0"/>
                  </a:lnTo>
                  <a:lnTo>
                    <a:pt x="2249999" y="0"/>
                  </a:lnTo>
                  <a:lnTo>
                    <a:pt x="2295000" y="0"/>
                  </a:lnTo>
                  <a:lnTo>
                    <a:pt x="2295000" y="45001"/>
                  </a:lnTo>
                  <a:lnTo>
                    <a:pt x="2295000" y="90000"/>
                  </a:lnTo>
                  <a:lnTo>
                    <a:pt x="2295000" y="224999"/>
                  </a:lnTo>
                  <a:cubicBezTo>
                    <a:pt x="2295000" y="249852"/>
                    <a:pt x="2274852" y="270000"/>
                    <a:pt x="2249999" y="270000"/>
                  </a:cubicBezTo>
                  <a:lnTo>
                    <a:pt x="45001" y="270000"/>
                  </a:lnTo>
                  <a:cubicBezTo>
                    <a:pt x="20148" y="270000"/>
                    <a:pt x="0" y="249852"/>
                    <a:pt x="0" y="224999"/>
                  </a:cubicBezTo>
                  <a:lnTo>
                    <a:pt x="0" y="90000"/>
                  </a:lnTo>
                  <a:lnTo>
                    <a:pt x="0" y="45001"/>
                  </a:lnTo>
                  <a:close/>
                </a:path>
              </a:pathLst>
            </a:custGeom>
            <a:solidFill>
              <a:srgbClr val="F07F0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B15DFB76-CDE0-49B6-92C5-3DC96CDCCE2B}"/>
                </a:ext>
              </a:extLst>
            </p:cNvPr>
            <p:cNvSpPr/>
            <p:nvPr/>
          </p:nvSpPr>
          <p:spPr>
            <a:xfrm>
              <a:off x="3036000" y="2146500"/>
              <a:ext cx="585000" cy="585000"/>
            </a:xfrm>
            <a:prstGeom prst="ellipse">
              <a:avLst/>
            </a:prstGeom>
            <a:solidFill>
              <a:srgbClr val="F07F09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" name="Полилиния: фигура 17">
              <a:extLst>
                <a:ext uri="{FF2B5EF4-FFF2-40B4-BE49-F238E27FC236}">
                  <a16:creationId xmlns:a16="http://schemas.microsoft.com/office/drawing/2014/main" id="{99A438CA-E12A-47DB-A95F-8634F3FAA1E2}"/>
                </a:ext>
              </a:extLst>
            </p:cNvPr>
            <p:cNvSpPr/>
            <p:nvPr/>
          </p:nvSpPr>
          <p:spPr>
            <a:xfrm>
              <a:off x="1418944" y="3139271"/>
              <a:ext cx="3817425" cy="874728"/>
            </a:xfrm>
            <a:custGeom>
              <a:avLst/>
              <a:gdLst>
                <a:gd name="connsiteX0" fmla="*/ 281 w 3817425"/>
                <a:gd name="connsiteY0" fmla="*/ 0 h 874728"/>
                <a:gd name="connsiteX1" fmla="*/ 3817425 w 3817425"/>
                <a:gd name="connsiteY1" fmla="*/ 0 h 874728"/>
                <a:gd name="connsiteX2" fmla="*/ 3817425 w 3817425"/>
                <a:gd name="connsiteY2" fmla="*/ 561514 h 874728"/>
                <a:gd name="connsiteX3" fmla="*/ 3817425 w 3817425"/>
                <a:gd name="connsiteY3" fmla="*/ 565051 h 874728"/>
                <a:gd name="connsiteX4" fmla="*/ 3816711 w 3817425"/>
                <a:gd name="connsiteY4" fmla="*/ 565051 h 874728"/>
                <a:gd name="connsiteX5" fmla="*/ 3792811 w 3817425"/>
                <a:gd name="connsiteY5" fmla="*/ 683431 h 874728"/>
                <a:gd name="connsiteX6" fmla="*/ 3504211 w 3817425"/>
                <a:gd name="connsiteY6" fmla="*/ 874728 h 874728"/>
                <a:gd name="connsiteX7" fmla="*/ 3497773 w 3817425"/>
                <a:gd name="connsiteY7" fmla="*/ 874079 h 874728"/>
                <a:gd name="connsiteX8" fmla="*/ 319652 w 3817425"/>
                <a:gd name="connsiteY8" fmla="*/ 874079 h 874728"/>
                <a:gd name="connsiteX9" fmla="*/ 313214 w 3817425"/>
                <a:gd name="connsiteY9" fmla="*/ 874728 h 874728"/>
                <a:gd name="connsiteX10" fmla="*/ 24614 w 3817425"/>
                <a:gd name="connsiteY10" fmla="*/ 683431 h 874728"/>
                <a:gd name="connsiteX11" fmla="*/ 714 w 3817425"/>
                <a:gd name="connsiteY11" fmla="*/ 565051 h 874728"/>
                <a:gd name="connsiteX12" fmla="*/ 281 w 3817425"/>
                <a:gd name="connsiteY12" fmla="*/ 565051 h 874728"/>
                <a:gd name="connsiteX13" fmla="*/ 281 w 3817425"/>
                <a:gd name="connsiteY13" fmla="*/ 562907 h 874728"/>
                <a:gd name="connsiteX14" fmla="*/ 0 w 3817425"/>
                <a:gd name="connsiteY14" fmla="*/ 561514 h 874728"/>
                <a:gd name="connsiteX15" fmla="*/ 281 w 3817425"/>
                <a:gd name="connsiteY15" fmla="*/ 560121 h 8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17425" h="874728">
                  <a:moveTo>
                    <a:pt x="281" y="0"/>
                  </a:moveTo>
                  <a:lnTo>
                    <a:pt x="3817425" y="0"/>
                  </a:lnTo>
                  <a:lnTo>
                    <a:pt x="3817425" y="561514"/>
                  </a:lnTo>
                  <a:lnTo>
                    <a:pt x="3817425" y="565051"/>
                  </a:lnTo>
                  <a:lnTo>
                    <a:pt x="3816711" y="565051"/>
                  </a:lnTo>
                  <a:lnTo>
                    <a:pt x="3792811" y="683431"/>
                  </a:lnTo>
                  <a:cubicBezTo>
                    <a:pt x="3745263" y="795848"/>
                    <a:pt x="3633948" y="874728"/>
                    <a:pt x="3504211" y="874728"/>
                  </a:cubicBezTo>
                  <a:lnTo>
                    <a:pt x="3497773" y="874079"/>
                  </a:lnTo>
                  <a:lnTo>
                    <a:pt x="319652" y="874079"/>
                  </a:lnTo>
                  <a:lnTo>
                    <a:pt x="313214" y="874728"/>
                  </a:lnTo>
                  <a:cubicBezTo>
                    <a:pt x="183477" y="874728"/>
                    <a:pt x="72162" y="795848"/>
                    <a:pt x="24614" y="683431"/>
                  </a:cubicBezTo>
                  <a:lnTo>
                    <a:pt x="714" y="565051"/>
                  </a:lnTo>
                  <a:lnTo>
                    <a:pt x="281" y="565051"/>
                  </a:lnTo>
                  <a:lnTo>
                    <a:pt x="281" y="562907"/>
                  </a:lnTo>
                  <a:lnTo>
                    <a:pt x="0" y="561514"/>
                  </a:lnTo>
                  <a:lnTo>
                    <a:pt x="281" y="560121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4E3EB0-425D-4B56-846B-CDCDFD72004C}"/>
                </a:ext>
              </a:extLst>
            </p:cNvPr>
            <p:cNvSpPr/>
            <p:nvPr/>
          </p:nvSpPr>
          <p:spPr>
            <a:xfrm>
              <a:off x="1234105" y="3147492"/>
              <a:ext cx="4185000" cy="1046508"/>
            </a:xfrm>
            <a:prstGeom prst="rect">
              <a:avLst/>
            </a:prstGeom>
            <a:solidFill>
              <a:srgbClr val="F07F0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A2CF6BF3-1342-4C0D-B09E-5EA3C438D10B}"/>
                </a:ext>
              </a:extLst>
            </p:cNvPr>
            <p:cNvSpPr/>
            <p:nvPr/>
          </p:nvSpPr>
          <p:spPr>
            <a:xfrm>
              <a:off x="1416132" y="3358110"/>
              <a:ext cx="653507" cy="65350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312B6F99-829D-4E07-AC8B-1F00E26EC020}"/>
                </a:ext>
              </a:extLst>
            </p:cNvPr>
            <p:cNvSpPr/>
            <p:nvPr/>
          </p:nvSpPr>
          <p:spPr>
            <a:xfrm>
              <a:off x="4582862" y="3358110"/>
              <a:ext cx="653507" cy="65350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                                        </a:t>
              </a: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953E215-17EC-4269-A436-64CCA7E06E79}"/>
                </a:ext>
              </a:extLst>
            </p:cNvPr>
            <p:cNvSpPr/>
            <p:nvPr/>
          </p:nvSpPr>
          <p:spPr>
            <a:xfrm>
              <a:off x="1735741" y="3358111"/>
              <a:ext cx="3187878" cy="653507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A8F4016-3046-45F9-B1D8-9D8D8FA7B8FB}"/>
                </a:ext>
              </a:extLst>
            </p:cNvPr>
            <p:cNvSpPr/>
            <p:nvPr/>
          </p:nvSpPr>
          <p:spPr>
            <a:xfrm>
              <a:off x="1416843" y="3136889"/>
              <a:ext cx="3819525" cy="56072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                       </a:t>
              </a: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5" name="Полилиния: фигура 28">
              <a:extLst>
                <a:ext uri="{FF2B5EF4-FFF2-40B4-BE49-F238E27FC236}">
                  <a16:creationId xmlns:a16="http://schemas.microsoft.com/office/drawing/2014/main" id="{9308B964-83DB-4152-8A16-B55F0173BF3D}"/>
                </a:ext>
              </a:extLst>
            </p:cNvPr>
            <p:cNvSpPr/>
            <p:nvPr/>
          </p:nvSpPr>
          <p:spPr>
            <a:xfrm>
              <a:off x="1416132" y="3139271"/>
              <a:ext cx="3820238" cy="874729"/>
            </a:xfrm>
            <a:custGeom>
              <a:avLst/>
              <a:gdLst>
                <a:gd name="connsiteX0" fmla="*/ 711 w 3820238"/>
                <a:gd name="connsiteY0" fmla="*/ 0 h 874729"/>
                <a:gd name="connsiteX1" fmla="*/ 3820236 w 3820238"/>
                <a:gd name="connsiteY1" fmla="*/ 0 h 874729"/>
                <a:gd name="connsiteX2" fmla="*/ 3820236 w 3820238"/>
                <a:gd name="connsiteY2" fmla="*/ 547965 h 874729"/>
                <a:gd name="connsiteX3" fmla="*/ 3820238 w 3820238"/>
                <a:gd name="connsiteY3" fmla="*/ 547975 h 874729"/>
                <a:gd name="connsiteX4" fmla="*/ 3820236 w 3820238"/>
                <a:gd name="connsiteY4" fmla="*/ 547985 h 874729"/>
                <a:gd name="connsiteX5" fmla="*/ 3820236 w 3820238"/>
                <a:gd name="connsiteY5" fmla="*/ 560728 h 874729"/>
                <a:gd name="connsiteX6" fmla="*/ 3817664 w 3820238"/>
                <a:gd name="connsiteY6" fmla="*/ 560728 h 874729"/>
                <a:gd name="connsiteX7" fmla="*/ 3794560 w 3820238"/>
                <a:gd name="connsiteY7" fmla="*/ 675162 h 874729"/>
                <a:gd name="connsiteX8" fmla="*/ 3559337 w 3820238"/>
                <a:gd name="connsiteY8" fmla="*/ 868091 h 874729"/>
                <a:gd name="connsiteX9" fmla="*/ 3507487 w 3820238"/>
                <a:gd name="connsiteY9" fmla="*/ 873317 h 874729"/>
                <a:gd name="connsiteX10" fmla="*/ 3507487 w 3820238"/>
                <a:gd name="connsiteY10" fmla="*/ 874729 h 874729"/>
                <a:gd name="connsiteX11" fmla="*/ 3493484 w 3820238"/>
                <a:gd name="connsiteY11" fmla="*/ 874729 h 874729"/>
                <a:gd name="connsiteX12" fmla="*/ 326754 w 3820238"/>
                <a:gd name="connsiteY12" fmla="*/ 874729 h 874729"/>
                <a:gd name="connsiteX13" fmla="*/ 319609 w 3820238"/>
                <a:gd name="connsiteY13" fmla="*/ 874729 h 874729"/>
                <a:gd name="connsiteX14" fmla="*/ 319609 w 3820238"/>
                <a:gd name="connsiteY14" fmla="*/ 874009 h 874729"/>
                <a:gd name="connsiteX15" fmla="*/ 260902 w 3820238"/>
                <a:gd name="connsiteY15" fmla="*/ 868091 h 874729"/>
                <a:gd name="connsiteX16" fmla="*/ 19827 w 3820238"/>
                <a:gd name="connsiteY16" fmla="*/ 660324 h 874729"/>
                <a:gd name="connsiteX17" fmla="*/ 2251 w 3820238"/>
                <a:gd name="connsiteY17" fmla="*/ 560728 h 874729"/>
                <a:gd name="connsiteX18" fmla="*/ 711 w 3820238"/>
                <a:gd name="connsiteY18" fmla="*/ 560728 h 874729"/>
                <a:gd name="connsiteX19" fmla="*/ 711 w 3820238"/>
                <a:gd name="connsiteY19" fmla="*/ 552004 h 874729"/>
                <a:gd name="connsiteX20" fmla="*/ 0 w 3820238"/>
                <a:gd name="connsiteY20" fmla="*/ 547975 h 874729"/>
                <a:gd name="connsiteX21" fmla="*/ 711 w 3820238"/>
                <a:gd name="connsiteY21" fmla="*/ 543946 h 87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20238" h="874729">
                  <a:moveTo>
                    <a:pt x="711" y="0"/>
                  </a:moveTo>
                  <a:lnTo>
                    <a:pt x="3820236" y="0"/>
                  </a:lnTo>
                  <a:lnTo>
                    <a:pt x="3820236" y="547965"/>
                  </a:lnTo>
                  <a:lnTo>
                    <a:pt x="3820238" y="547975"/>
                  </a:lnTo>
                  <a:lnTo>
                    <a:pt x="3820236" y="547985"/>
                  </a:lnTo>
                  <a:lnTo>
                    <a:pt x="3820236" y="560728"/>
                  </a:lnTo>
                  <a:lnTo>
                    <a:pt x="3817664" y="560728"/>
                  </a:lnTo>
                  <a:lnTo>
                    <a:pt x="3794560" y="675162"/>
                  </a:lnTo>
                  <a:cubicBezTo>
                    <a:pt x="3753224" y="772893"/>
                    <a:pt x="3665691" y="846327"/>
                    <a:pt x="3559337" y="868091"/>
                  </a:cubicBezTo>
                  <a:lnTo>
                    <a:pt x="3507487" y="873317"/>
                  </a:lnTo>
                  <a:lnTo>
                    <a:pt x="3507487" y="874729"/>
                  </a:lnTo>
                  <a:lnTo>
                    <a:pt x="3493484" y="874729"/>
                  </a:lnTo>
                  <a:lnTo>
                    <a:pt x="326754" y="874729"/>
                  </a:lnTo>
                  <a:lnTo>
                    <a:pt x="319609" y="874729"/>
                  </a:lnTo>
                  <a:lnTo>
                    <a:pt x="319609" y="874009"/>
                  </a:lnTo>
                  <a:lnTo>
                    <a:pt x="260902" y="868091"/>
                  </a:lnTo>
                  <a:cubicBezTo>
                    <a:pt x="149230" y="845239"/>
                    <a:pt x="58308" y="765420"/>
                    <a:pt x="19827" y="660324"/>
                  </a:cubicBezTo>
                  <a:lnTo>
                    <a:pt x="2251" y="560728"/>
                  </a:lnTo>
                  <a:lnTo>
                    <a:pt x="711" y="560728"/>
                  </a:lnTo>
                  <a:lnTo>
                    <a:pt x="711" y="552004"/>
                  </a:lnTo>
                  <a:lnTo>
                    <a:pt x="0" y="547975"/>
                  </a:lnTo>
                  <a:lnTo>
                    <a:pt x="711" y="543946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14487399-8429-4AC0-B4D5-34471D20A30B}"/>
              </a:ext>
            </a:extLst>
          </p:cNvPr>
          <p:cNvGrpSpPr/>
          <p:nvPr/>
        </p:nvGrpSpPr>
        <p:grpSpPr>
          <a:xfrm>
            <a:off x="6262368" y="1730953"/>
            <a:ext cx="4185000" cy="2047500"/>
            <a:chOff x="1234105" y="2146500"/>
            <a:chExt cx="4185000" cy="2047500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7A027C90-2F42-4A4B-9E73-3B48E07F366C}"/>
                </a:ext>
              </a:extLst>
            </p:cNvPr>
            <p:cNvSpPr/>
            <p:nvPr/>
          </p:nvSpPr>
          <p:spPr>
            <a:xfrm>
              <a:off x="2042428" y="2305763"/>
              <a:ext cx="277144" cy="495000"/>
            </a:xfrm>
            <a:prstGeom prst="ellipse">
              <a:avLst/>
            </a:prstGeom>
            <a:solidFill>
              <a:srgbClr val="9F293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69F99958-5EEB-4590-8A98-FF90339D3141}"/>
                </a:ext>
              </a:extLst>
            </p:cNvPr>
            <p:cNvSpPr/>
            <p:nvPr/>
          </p:nvSpPr>
          <p:spPr>
            <a:xfrm>
              <a:off x="4337428" y="2304000"/>
              <a:ext cx="277144" cy="495000"/>
            </a:xfrm>
            <a:prstGeom prst="ellipse">
              <a:avLst/>
            </a:prstGeom>
            <a:solidFill>
              <a:srgbClr val="9F293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2" name="Прямоугольник: скругленные углы 35">
              <a:extLst>
                <a:ext uri="{FF2B5EF4-FFF2-40B4-BE49-F238E27FC236}">
                  <a16:creationId xmlns:a16="http://schemas.microsoft.com/office/drawing/2014/main" id="{AFEC7088-57B7-4C72-9E72-5CAFB8D70DA1}"/>
                </a:ext>
              </a:extLst>
            </p:cNvPr>
            <p:cNvSpPr/>
            <p:nvPr/>
          </p:nvSpPr>
          <p:spPr>
            <a:xfrm>
              <a:off x="1416000" y="2439000"/>
              <a:ext cx="3825000" cy="15750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3" name="Полилиния: фигура 36">
              <a:extLst>
                <a:ext uri="{FF2B5EF4-FFF2-40B4-BE49-F238E27FC236}">
                  <a16:creationId xmlns:a16="http://schemas.microsoft.com/office/drawing/2014/main" id="{6C5B13DC-64F4-43D4-A77E-043835673410}"/>
                </a:ext>
              </a:extLst>
            </p:cNvPr>
            <p:cNvSpPr/>
            <p:nvPr/>
          </p:nvSpPr>
          <p:spPr>
            <a:xfrm>
              <a:off x="2181000" y="2304000"/>
              <a:ext cx="2295000" cy="270000"/>
            </a:xfrm>
            <a:custGeom>
              <a:avLst/>
              <a:gdLst>
                <a:gd name="connsiteX0" fmla="*/ 0 w 2295000"/>
                <a:gd name="connsiteY0" fmla="*/ 0 h 270000"/>
                <a:gd name="connsiteX1" fmla="*/ 45001 w 2295000"/>
                <a:gd name="connsiteY1" fmla="*/ 0 h 270000"/>
                <a:gd name="connsiteX2" fmla="*/ 2249999 w 2295000"/>
                <a:gd name="connsiteY2" fmla="*/ 0 h 270000"/>
                <a:gd name="connsiteX3" fmla="*/ 2295000 w 2295000"/>
                <a:gd name="connsiteY3" fmla="*/ 0 h 270000"/>
                <a:gd name="connsiteX4" fmla="*/ 2295000 w 2295000"/>
                <a:gd name="connsiteY4" fmla="*/ 45001 h 270000"/>
                <a:gd name="connsiteX5" fmla="*/ 2295000 w 2295000"/>
                <a:gd name="connsiteY5" fmla="*/ 90000 h 270000"/>
                <a:gd name="connsiteX6" fmla="*/ 2295000 w 2295000"/>
                <a:gd name="connsiteY6" fmla="*/ 224999 h 270000"/>
                <a:gd name="connsiteX7" fmla="*/ 2249999 w 2295000"/>
                <a:gd name="connsiteY7" fmla="*/ 270000 h 270000"/>
                <a:gd name="connsiteX8" fmla="*/ 45001 w 2295000"/>
                <a:gd name="connsiteY8" fmla="*/ 270000 h 270000"/>
                <a:gd name="connsiteX9" fmla="*/ 0 w 2295000"/>
                <a:gd name="connsiteY9" fmla="*/ 224999 h 270000"/>
                <a:gd name="connsiteX10" fmla="*/ 0 w 2295000"/>
                <a:gd name="connsiteY10" fmla="*/ 90000 h 270000"/>
                <a:gd name="connsiteX11" fmla="*/ 0 w 2295000"/>
                <a:gd name="connsiteY11" fmla="*/ 45001 h 27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95000" h="270000">
                  <a:moveTo>
                    <a:pt x="0" y="0"/>
                  </a:moveTo>
                  <a:lnTo>
                    <a:pt x="45001" y="0"/>
                  </a:lnTo>
                  <a:lnTo>
                    <a:pt x="2249999" y="0"/>
                  </a:lnTo>
                  <a:lnTo>
                    <a:pt x="2295000" y="0"/>
                  </a:lnTo>
                  <a:lnTo>
                    <a:pt x="2295000" y="45001"/>
                  </a:lnTo>
                  <a:lnTo>
                    <a:pt x="2295000" y="90000"/>
                  </a:lnTo>
                  <a:lnTo>
                    <a:pt x="2295000" y="224999"/>
                  </a:lnTo>
                  <a:cubicBezTo>
                    <a:pt x="2295000" y="249852"/>
                    <a:pt x="2274852" y="270000"/>
                    <a:pt x="2249999" y="270000"/>
                  </a:cubicBezTo>
                  <a:lnTo>
                    <a:pt x="45001" y="270000"/>
                  </a:lnTo>
                  <a:cubicBezTo>
                    <a:pt x="20148" y="270000"/>
                    <a:pt x="0" y="249852"/>
                    <a:pt x="0" y="224999"/>
                  </a:cubicBezTo>
                  <a:lnTo>
                    <a:pt x="0" y="90000"/>
                  </a:lnTo>
                  <a:lnTo>
                    <a:pt x="0" y="45001"/>
                  </a:lnTo>
                  <a:close/>
                </a:path>
              </a:pathLst>
            </a:custGeom>
            <a:solidFill>
              <a:srgbClr val="9F293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8BEAAECA-3230-4E8D-8BC2-A4667EFF27A4}"/>
                </a:ext>
              </a:extLst>
            </p:cNvPr>
            <p:cNvSpPr/>
            <p:nvPr/>
          </p:nvSpPr>
          <p:spPr>
            <a:xfrm>
              <a:off x="3036000" y="2146500"/>
              <a:ext cx="585000" cy="585000"/>
            </a:xfrm>
            <a:prstGeom prst="ellipse">
              <a:avLst/>
            </a:prstGeom>
            <a:solidFill>
              <a:srgbClr val="9F293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5" name="Полилиния: фигура 38">
              <a:extLst>
                <a:ext uri="{FF2B5EF4-FFF2-40B4-BE49-F238E27FC236}">
                  <a16:creationId xmlns:a16="http://schemas.microsoft.com/office/drawing/2014/main" id="{865B654D-34B9-430D-8485-FF44FDF604B1}"/>
                </a:ext>
              </a:extLst>
            </p:cNvPr>
            <p:cNvSpPr/>
            <p:nvPr/>
          </p:nvSpPr>
          <p:spPr>
            <a:xfrm>
              <a:off x="1418944" y="3139271"/>
              <a:ext cx="3817425" cy="874728"/>
            </a:xfrm>
            <a:custGeom>
              <a:avLst/>
              <a:gdLst>
                <a:gd name="connsiteX0" fmla="*/ 281 w 3817425"/>
                <a:gd name="connsiteY0" fmla="*/ 0 h 874728"/>
                <a:gd name="connsiteX1" fmla="*/ 3817425 w 3817425"/>
                <a:gd name="connsiteY1" fmla="*/ 0 h 874728"/>
                <a:gd name="connsiteX2" fmla="*/ 3817425 w 3817425"/>
                <a:gd name="connsiteY2" fmla="*/ 561514 h 874728"/>
                <a:gd name="connsiteX3" fmla="*/ 3817425 w 3817425"/>
                <a:gd name="connsiteY3" fmla="*/ 565051 h 874728"/>
                <a:gd name="connsiteX4" fmla="*/ 3816711 w 3817425"/>
                <a:gd name="connsiteY4" fmla="*/ 565051 h 874728"/>
                <a:gd name="connsiteX5" fmla="*/ 3792811 w 3817425"/>
                <a:gd name="connsiteY5" fmla="*/ 683431 h 874728"/>
                <a:gd name="connsiteX6" fmla="*/ 3504211 w 3817425"/>
                <a:gd name="connsiteY6" fmla="*/ 874728 h 874728"/>
                <a:gd name="connsiteX7" fmla="*/ 3497773 w 3817425"/>
                <a:gd name="connsiteY7" fmla="*/ 874079 h 874728"/>
                <a:gd name="connsiteX8" fmla="*/ 319652 w 3817425"/>
                <a:gd name="connsiteY8" fmla="*/ 874079 h 874728"/>
                <a:gd name="connsiteX9" fmla="*/ 313214 w 3817425"/>
                <a:gd name="connsiteY9" fmla="*/ 874728 h 874728"/>
                <a:gd name="connsiteX10" fmla="*/ 24614 w 3817425"/>
                <a:gd name="connsiteY10" fmla="*/ 683431 h 874728"/>
                <a:gd name="connsiteX11" fmla="*/ 714 w 3817425"/>
                <a:gd name="connsiteY11" fmla="*/ 565051 h 874728"/>
                <a:gd name="connsiteX12" fmla="*/ 281 w 3817425"/>
                <a:gd name="connsiteY12" fmla="*/ 565051 h 874728"/>
                <a:gd name="connsiteX13" fmla="*/ 281 w 3817425"/>
                <a:gd name="connsiteY13" fmla="*/ 562907 h 874728"/>
                <a:gd name="connsiteX14" fmla="*/ 0 w 3817425"/>
                <a:gd name="connsiteY14" fmla="*/ 561514 h 874728"/>
                <a:gd name="connsiteX15" fmla="*/ 281 w 3817425"/>
                <a:gd name="connsiteY15" fmla="*/ 560121 h 8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17425" h="874728">
                  <a:moveTo>
                    <a:pt x="281" y="0"/>
                  </a:moveTo>
                  <a:lnTo>
                    <a:pt x="3817425" y="0"/>
                  </a:lnTo>
                  <a:lnTo>
                    <a:pt x="3817425" y="561514"/>
                  </a:lnTo>
                  <a:lnTo>
                    <a:pt x="3817425" y="565051"/>
                  </a:lnTo>
                  <a:lnTo>
                    <a:pt x="3816711" y="565051"/>
                  </a:lnTo>
                  <a:lnTo>
                    <a:pt x="3792811" y="683431"/>
                  </a:lnTo>
                  <a:cubicBezTo>
                    <a:pt x="3745263" y="795848"/>
                    <a:pt x="3633948" y="874728"/>
                    <a:pt x="3504211" y="874728"/>
                  </a:cubicBezTo>
                  <a:lnTo>
                    <a:pt x="3497773" y="874079"/>
                  </a:lnTo>
                  <a:lnTo>
                    <a:pt x="319652" y="874079"/>
                  </a:lnTo>
                  <a:lnTo>
                    <a:pt x="313214" y="874728"/>
                  </a:lnTo>
                  <a:cubicBezTo>
                    <a:pt x="183477" y="874728"/>
                    <a:pt x="72162" y="795848"/>
                    <a:pt x="24614" y="683431"/>
                  </a:cubicBezTo>
                  <a:lnTo>
                    <a:pt x="714" y="565051"/>
                  </a:lnTo>
                  <a:lnTo>
                    <a:pt x="281" y="565051"/>
                  </a:lnTo>
                  <a:lnTo>
                    <a:pt x="281" y="562907"/>
                  </a:lnTo>
                  <a:lnTo>
                    <a:pt x="0" y="561514"/>
                  </a:lnTo>
                  <a:lnTo>
                    <a:pt x="281" y="560121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F0D281C3-08D1-4AAA-9242-397BBEBA9E03}"/>
                </a:ext>
              </a:extLst>
            </p:cNvPr>
            <p:cNvSpPr/>
            <p:nvPr/>
          </p:nvSpPr>
          <p:spPr>
            <a:xfrm>
              <a:off x="1234105" y="3147492"/>
              <a:ext cx="4185000" cy="1046508"/>
            </a:xfrm>
            <a:prstGeom prst="rect">
              <a:avLst/>
            </a:prstGeom>
            <a:solidFill>
              <a:srgbClr val="9F293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824E0464-7191-4DBB-8398-79126DB07F26}"/>
                </a:ext>
              </a:extLst>
            </p:cNvPr>
            <p:cNvSpPr/>
            <p:nvPr/>
          </p:nvSpPr>
          <p:spPr>
            <a:xfrm>
              <a:off x="1416132" y="3358110"/>
              <a:ext cx="653507" cy="65350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61F28025-76AF-434F-95A0-FB944F4821A3}"/>
                </a:ext>
              </a:extLst>
            </p:cNvPr>
            <p:cNvSpPr/>
            <p:nvPr/>
          </p:nvSpPr>
          <p:spPr>
            <a:xfrm>
              <a:off x="4582862" y="3358110"/>
              <a:ext cx="653507" cy="65350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                                        </a:t>
              </a: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89AB945-571F-4DFA-8506-482234E15055}"/>
                </a:ext>
              </a:extLst>
            </p:cNvPr>
            <p:cNvSpPr/>
            <p:nvPr/>
          </p:nvSpPr>
          <p:spPr>
            <a:xfrm>
              <a:off x="1735741" y="3358111"/>
              <a:ext cx="3187878" cy="653507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6EE2AB2C-C575-4E30-9AA1-8740604BD2F6}"/>
                </a:ext>
              </a:extLst>
            </p:cNvPr>
            <p:cNvSpPr/>
            <p:nvPr/>
          </p:nvSpPr>
          <p:spPr>
            <a:xfrm>
              <a:off x="1416843" y="3136889"/>
              <a:ext cx="3819525" cy="56072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                       </a:t>
              </a: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1" name="Полилиния: фигура 44">
              <a:extLst>
                <a:ext uri="{FF2B5EF4-FFF2-40B4-BE49-F238E27FC236}">
                  <a16:creationId xmlns:a16="http://schemas.microsoft.com/office/drawing/2014/main" id="{A1A43BB4-3E97-40D8-96DD-74494855F07B}"/>
                </a:ext>
              </a:extLst>
            </p:cNvPr>
            <p:cNvSpPr/>
            <p:nvPr/>
          </p:nvSpPr>
          <p:spPr>
            <a:xfrm>
              <a:off x="1416132" y="3139271"/>
              <a:ext cx="3820238" cy="874729"/>
            </a:xfrm>
            <a:custGeom>
              <a:avLst/>
              <a:gdLst>
                <a:gd name="connsiteX0" fmla="*/ 711 w 3820238"/>
                <a:gd name="connsiteY0" fmla="*/ 0 h 874729"/>
                <a:gd name="connsiteX1" fmla="*/ 3820236 w 3820238"/>
                <a:gd name="connsiteY1" fmla="*/ 0 h 874729"/>
                <a:gd name="connsiteX2" fmla="*/ 3820236 w 3820238"/>
                <a:gd name="connsiteY2" fmla="*/ 547965 h 874729"/>
                <a:gd name="connsiteX3" fmla="*/ 3820238 w 3820238"/>
                <a:gd name="connsiteY3" fmla="*/ 547975 h 874729"/>
                <a:gd name="connsiteX4" fmla="*/ 3820236 w 3820238"/>
                <a:gd name="connsiteY4" fmla="*/ 547985 h 874729"/>
                <a:gd name="connsiteX5" fmla="*/ 3820236 w 3820238"/>
                <a:gd name="connsiteY5" fmla="*/ 560728 h 874729"/>
                <a:gd name="connsiteX6" fmla="*/ 3817664 w 3820238"/>
                <a:gd name="connsiteY6" fmla="*/ 560728 h 874729"/>
                <a:gd name="connsiteX7" fmla="*/ 3794560 w 3820238"/>
                <a:gd name="connsiteY7" fmla="*/ 675162 h 874729"/>
                <a:gd name="connsiteX8" fmla="*/ 3559337 w 3820238"/>
                <a:gd name="connsiteY8" fmla="*/ 868091 h 874729"/>
                <a:gd name="connsiteX9" fmla="*/ 3507487 w 3820238"/>
                <a:gd name="connsiteY9" fmla="*/ 873317 h 874729"/>
                <a:gd name="connsiteX10" fmla="*/ 3507487 w 3820238"/>
                <a:gd name="connsiteY10" fmla="*/ 874729 h 874729"/>
                <a:gd name="connsiteX11" fmla="*/ 3493484 w 3820238"/>
                <a:gd name="connsiteY11" fmla="*/ 874729 h 874729"/>
                <a:gd name="connsiteX12" fmla="*/ 326754 w 3820238"/>
                <a:gd name="connsiteY12" fmla="*/ 874729 h 874729"/>
                <a:gd name="connsiteX13" fmla="*/ 319609 w 3820238"/>
                <a:gd name="connsiteY13" fmla="*/ 874729 h 874729"/>
                <a:gd name="connsiteX14" fmla="*/ 319609 w 3820238"/>
                <a:gd name="connsiteY14" fmla="*/ 874009 h 874729"/>
                <a:gd name="connsiteX15" fmla="*/ 260902 w 3820238"/>
                <a:gd name="connsiteY15" fmla="*/ 868091 h 874729"/>
                <a:gd name="connsiteX16" fmla="*/ 19827 w 3820238"/>
                <a:gd name="connsiteY16" fmla="*/ 660324 h 874729"/>
                <a:gd name="connsiteX17" fmla="*/ 2251 w 3820238"/>
                <a:gd name="connsiteY17" fmla="*/ 560728 h 874729"/>
                <a:gd name="connsiteX18" fmla="*/ 711 w 3820238"/>
                <a:gd name="connsiteY18" fmla="*/ 560728 h 874729"/>
                <a:gd name="connsiteX19" fmla="*/ 711 w 3820238"/>
                <a:gd name="connsiteY19" fmla="*/ 552004 h 874729"/>
                <a:gd name="connsiteX20" fmla="*/ 0 w 3820238"/>
                <a:gd name="connsiteY20" fmla="*/ 547975 h 874729"/>
                <a:gd name="connsiteX21" fmla="*/ 711 w 3820238"/>
                <a:gd name="connsiteY21" fmla="*/ 543946 h 87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20238" h="874729">
                  <a:moveTo>
                    <a:pt x="711" y="0"/>
                  </a:moveTo>
                  <a:lnTo>
                    <a:pt x="3820236" y="0"/>
                  </a:lnTo>
                  <a:lnTo>
                    <a:pt x="3820236" y="547965"/>
                  </a:lnTo>
                  <a:lnTo>
                    <a:pt x="3820238" y="547975"/>
                  </a:lnTo>
                  <a:lnTo>
                    <a:pt x="3820236" y="547985"/>
                  </a:lnTo>
                  <a:lnTo>
                    <a:pt x="3820236" y="560728"/>
                  </a:lnTo>
                  <a:lnTo>
                    <a:pt x="3817664" y="560728"/>
                  </a:lnTo>
                  <a:lnTo>
                    <a:pt x="3794560" y="675162"/>
                  </a:lnTo>
                  <a:cubicBezTo>
                    <a:pt x="3753224" y="772893"/>
                    <a:pt x="3665691" y="846327"/>
                    <a:pt x="3559337" y="868091"/>
                  </a:cubicBezTo>
                  <a:lnTo>
                    <a:pt x="3507487" y="873317"/>
                  </a:lnTo>
                  <a:lnTo>
                    <a:pt x="3507487" y="874729"/>
                  </a:lnTo>
                  <a:lnTo>
                    <a:pt x="3493484" y="874729"/>
                  </a:lnTo>
                  <a:lnTo>
                    <a:pt x="326754" y="874729"/>
                  </a:lnTo>
                  <a:lnTo>
                    <a:pt x="319609" y="874729"/>
                  </a:lnTo>
                  <a:lnTo>
                    <a:pt x="319609" y="874009"/>
                  </a:lnTo>
                  <a:lnTo>
                    <a:pt x="260902" y="868091"/>
                  </a:lnTo>
                  <a:cubicBezTo>
                    <a:pt x="149230" y="845239"/>
                    <a:pt x="58308" y="765420"/>
                    <a:pt x="19827" y="660324"/>
                  </a:cubicBezTo>
                  <a:lnTo>
                    <a:pt x="2251" y="560728"/>
                  </a:lnTo>
                  <a:lnTo>
                    <a:pt x="711" y="560728"/>
                  </a:lnTo>
                  <a:lnTo>
                    <a:pt x="711" y="552004"/>
                  </a:lnTo>
                  <a:lnTo>
                    <a:pt x="0" y="547975"/>
                  </a:lnTo>
                  <a:lnTo>
                    <a:pt x="711" y="543946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3663813" y="1761843"/>
            <a:ext cx="604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ln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01</a:t>
            </a:r>
            <a:endParaRPr lang="ru-RU" sz="1400" b="1" dirty="0">
              <a:ln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207568" y="2540042"/>
            <a:ext cx="32336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освітнє середовище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8071861" y="1792733"/>
            <a:ext cx="604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ln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03</a:t>
            </a:r>
            <a:endParaRPr lang="ru-RU" sz="1400" b="1" dirty="0">
              <a:ln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600056" y="2527066"/>
            <a:ext cx="3528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система педагогічної діяльності</a:t>
            </a:r>
          </a:p>
        </p:txBody>
      </p:sp>
    </p:spTree>
    <p:extLst>
      <p:ext uri="{BB962C8B-B14F-4D97-AF65-F5344CB8AC3E}">
        <p14:creationId xmlns:p14="http://schemas.microsoft.com/office/powerpoint/2010/main" val="359978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116732"/>
            <a:ext cx="8229600" cy="817123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обрахунку анкет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3725" y="1030778"/>
            <a:ext cx="10294667" cy="5827222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Крок 1</a:t>
            </a:r>
          </a:p>
          <a:p>
            <a:pPr marL="68580" indent="0">
              <a:buNone/>
            </a:pP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Співставляємо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отримані відповіді з балами по кожному з рівнів оцінювання:  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«цілком задоволений/задоволена», «завжди», «дотримано» - оцінюються на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бали (високий рівень)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«здебільшого», «в основному», «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 так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бали (достатній рівень)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 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«іноді» -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бали (рівень, що вимагає покращення)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«не задоволений/на», «не комфортно», «не дотримана» -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 (низький рівень)</a:t>
            </a:r>
          </a:p>
        </p:txBody>
      </p:sp>
    </p:spTree>
    <p:extLst>
      <p:ext uri="{BB962C8B-B14F-4D97-AF65-F5344CB8AC3E}">
        <p14:creationId xmlns:p14="http://schemas.microsoft.com/office/powerpoint/2010/main" val="74306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078" y="283403"/>
            <a:ext cx="7250479" cy="797252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обрахунку анкет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3678" y="1357770"/>
            <a:ext cx="8816594" cy="4896544"/>
          </a:xfrm>
        </p:spPr>
        <p:txBody>
          <a:bodyPr>
            <a:normAutofit fontScale="62500" lnSpcReduction="20000"/>
          </a:bodyPr>
          <a:lstStyle/>
          <a:p>
            <a:pPr marL="68580" indent="0">
              <a:buNone/>
            </a:pPr>
            <a:r>
              <a:rPr lang="uk-UA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Крок 2</a:t>
            </a:r>
          </a:p>
          <a:p>
            <a:pPr marL="6858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Сумуємо загальну кількість відповідей по кожному з рівнів оцінювання та множимо на відповідний бал:</a:t>
            </a:r>
          </a:p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 «так» обрали 25 респондентів </a:t>
            </a:r>
          </a:p>
          <a:p>
            <a:pPr marL="6858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25х4 бали = 100</a:t>
            </a:r>
          </a:p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 «переважно так» - 40 респондентів  </a:t>
            </a:r>
          </a:p>
          <a:p>
            <a:pPr marL="6858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40х3 бали = 120</a:t>
            </a:r>
          </a:p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 «переважно ні» - 15 респондентів  </a:t>
            </a:r>
          </a:p>
          <a:p>
            <a:pPr marL="6858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15х2 бали = 30 </a:t>
            </a:r>
          </a:p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 «ні» - 20 респондентів </a:t>
            </a:r>
          </a:p>
          <a:p>
            <a:pPr marL="6858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20х1 бал = 20 </a:t>
            </a:r>
          </a:p>
        </p:txBody>
      </p:sp>
    </p:spTree>
    <p:extLst>
      <p:ext uri="{BB962C8B-B14F-4D97-AF65-F5344CB8AC3E}">
        <p14:creationId xmlns:p14="http://schemas.microsoft.com/office/powerpoint/2010/main" val="117819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745" y="283516"/>
            <a:ext cx="7024744" cy="829896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Алгоритм обрахунку анкет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301599" y="1165787"/>
                <a:ext cx="8593379" cy="3769643"/>
              </a:xfrm>
            </p:spPr>
            <p:txBody>
              <a:bodyPr>
                <a:normAutofit fontScale="92500" lnSpcReduction="10000"/>
              </a:bodyPr>
              <a:lstStyle/>
              <a:p>
                <a:pPr marL="68580" indent="0">
                  <a:buNone/>
                </a:pPr>
                <a:r>
                  <a:rPr lang="uk-UA" sz="22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Крок 3</a:t>
                </a:r>
              </a:p>
              <a:p>
                <a:pPr marL="68580" indent="0">
                  <a:buNone/>
                </a:pPr>
                <a:r>
                  <a:rPr lang="uk-UA" sz="2200" dirty="0">
                    <a:latin typeface="Times New Roman" pitchFamily="18" charset="0"/>
                    <a:cs typeface="Times New Roman" pitchFamily="18" charset="0"/>
                  </a:rPr>
                  <a:t>Обраховуємо середньоарифметичне значення питання.</a:t>
                </a:r>
              </a:p>
              <a:p>
                <a:pPr marL="68580" indent="0" algn="just">
                  <a:buNone/>
                </a:pPr>
                <a:r>
                  <a:rPr lang="uk-UA" sz="2200" dirty="0">
                    <a:latin typeface="Times New Roman" pitchFamily="18" charset="0"/>
                    <a:cs typeface="Times New Roman" pitchFamily="18" charset="0"/>
                  </a:rPr>
                  <a:t>Загальну суму балів ділимо на кількість опитаних респондентів:</a:t>
                </a:r>
              </a:p>
              <a:p>
                <a:pPr marL="68580" indent="0">
                  <a:buNone/>
                </a:pPr>
                <a:endParaRPr lang="uk-UA" sz="3200" dirty="0">
                  <a:latin typeface="Times New Roman" panose="02020603050405020304" pitchFamily="18" charset="0"/>
                  <a:cs typeface="Times New Roman" pitchFamily="18" charset="0"/>
                </a:endParaRP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uk-UA" sz="32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uk-UA" sz="3200" b="0" i="1" smtClean="0">
                            <a:latin typeface="Cambria Math"/>
                          </a:rPr>
                          <m:t>100+120+30+20</m:t>
                        </m:r>
                      </m:num>
                      <m:den>
                        <m:r>
                          <a:rPr lang="uk-UA" sz="3200" b="0" i="1" smtClean="0">
                            <a:latin typeface="Cambria Math"/>
                          </a:rPr>
                          <m:t>100 (всього опитаних респондентів)</m:t>
                        </m:r>
                      </m:den>
                    </m:f>
                    <m:r>
                      <a:rPr lang="en-US" sz="32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uk-UA" sz="3200" dirty="0">
                    <a:latin typeface="Times New Roman" panose="02020603050405020304" pitchFamily="18" charset="0"/>
                    <a:cs typeface="Times New Roman" pitchFamily="18" charset="0"/>
                  </a:rPr>
                  <a:t>2,7</a:t>
                </a:r>
              </a:p>
              <a:p>
                <a:pPr marL="68580" indent="0">
                  <a:buNone/>
                </a:pPr>
                <a:endParaRPr lang="uk-UA" sz="3200" dirty="0">
                  <a:latin typeface="Times New Roman" panose="02020603050405020304" pitchFamily="18" charset="0"/>
                  <a:cs typeface="Times New Roman" pitchFamily="18" charset="0"/>
                </a:endParaRPr>
              </a:p>
              <a:p>
                <a:pPr marL="68580" indent="0">
                  <a:buNone/>
                </a:pPr>
                <a:r>
                  <a:rPr lang="uk-UA" sz="2200" dirty="0" err="1">
                    <a:latin typeface="Times New Roman" panose="02020603050405020304" pitchFamily="18" charset="0"/>
                    <a:cs typeface="Times New Roman" pitchFamily="18" charset="0"/>
                  </a:rPr>
                  <a:t>Співставляємо</a:t>
                </a:r>
                <a:r>
                  <a:rPr lang="uk-UA" sz="2200" dirty="0">
                    <a:latin typeface="Times New Roman" panose="02020603050405020304" pitchFamily="18" charset="0"/>
                    <a:cs typeface="Times New Roman" pitchFamily="18" charset="0"/>
                  </a:rPr>
                  <a:t> отримане середньоарифметичне значення зі шкалою визначення рівня якості освітньої діяльності:</a:t>
                </a:r>
              </a:p>
              <a:p>
                <a:pPr marL="68580" indent="0">
                  <a:buNone/>
                </a:pPr>
                <a:endParaRPr lang="uk-UA" sz="45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1599" y="1165787"/>
                <a:ext cx="8593379" cy="3769643"/>
              </a:xfrm>
              <a:blipFill>
                <a:blip r:embed="rId2"/>
                <a:stretch>
                  <a:fillRect t="-1616" b="-64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595807"/>
              </p:ext>
            </p:extLst>
          </p:nvPr>
        </p:nvGraphicFramePr>
        <p:xfrm>
          <a:off x="2647929" y="5271426"/>
          <a:ext cx="7200800" cy="107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3,61 – 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2,66 – 3,60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1,66 – 2,65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1,0 – 1,65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Високий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Достатній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Вимагає покращення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Низький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00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59941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 вчителів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4" y="1804924"/>
            <a:ext cx="7495332" cy="429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08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. Яку тематику для професійного зростання Ви обирали упродовж останніх 5 років? (може бути декілька відповідей). Кількість відповідей: 45 відповідей.">
            <a:extLst>
              <a:ext uri="{FF2B5EF4-FFF2-40B4-BE49-F238E27FC236}">
                <a16:creationId xmlns:a16="http://schemas.microsoft.com/office/drawing/2014/main" id="{186233E3-4797-088C-7E07-B7AB4755E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402" y="1376822"/>
            <a:ext cx="10206081" cy="517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82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іаграма відповідей у Формах. Назва запитання: 2. За якими формами відбувалося підвищення Вашої професійної кваліфікації. Кількість відповідей: 45 відповідей.">
            <a:extLst>
              <a:ext uri="{FF2B5EF4-FFF2-40B4-BE49-F238E27FC236}">
                <a16:creationId xmlns:a16="http://schemas.microsoft.com/office/drawing/2014/main" id="{50B5C67C-BAC5-332A-A302-84884FF66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58" y="1361108"/>
            <a:ext cx="10984023" cy="521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75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. Чи створені умови для посітйного підвищення кваліфікації педагогів, їхньої чергової та позачергової атестації, сертифікації. Кількість відповідей: 45 відповідей.">
            <a:extLst>
              <a:ext uri="{FF2B5EF4-FFF2-40B4-BE49-F238E27FC236}">
                <a16:creationId xmlns:a16="http://schemas.microsoft.com/office/drawing/2014/main" id="{D5DBB1CB-41B2-D9DB-0CEC-D99885F9E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755" y="1694344"/>
            <a:ext cx="10519922" cy="476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34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іаграма відповідей у Формах. Назва запитання: 4. Що перешкоджає Вашому професійному розвитку?. Кількість відповідей: 45 відповідей.">
            <a:extLst>
              <a:ext uri="{FF2B5EF4-FFF2-40B4-BE49-F238E27FC236}">
                <a16:creationId xmlns:a16="http://schemas.microsoft.com/office/drawing/2014/main" id="{07DE8D48-69A8-14E8-2BBA-1ED9EA113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122" y="1536206"/>
            <a:ext cx="10738148" cy="509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08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іаграма відповідей у Формах. Назва запитання: 5. Які джерела/ресурси Ви використовуєте під час розроблення календарно-тематичного планування?. Кількість відповідей: 45 відповідей.">
            <a:extLst>
              <a:ext uri="{FF2B5EF4-FFF2-40B4-BE49-F238E27FC236}">
                <a16:creationId xmlns:a16="http://schemas.microsoft.com/office/drawing/2014/main" id="{A58BBB39-A46C-C284-15BC-40B57B123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94" y="1114175"/>
            <a:ext cx="10148578" cy="515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837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150149-76D1-69FB-039D-12D8B4CA3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710" y="230549"/>
            <a:ext cx="8611346" cy="36731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7C7AB9-23E5-FC84-730E-DD2216138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158" y="5223457"/>
            <a:ext cx="8001693" cy="15012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331533-4014-D8A7-E56F-AF094FDF7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9434" y="3630947"/>
            <a:ext cx="8611346" cy="17679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1A6953-38BE-DD00-ABD4-2F84C4652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1012" y="5398940"/>
            <a:ext cx="8862828" cy="13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397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7. Для оцінювання здобувачів освіти Ви використовуєте. Кількість відповідей: 45 відповідей.">
            <a:extLst>
              <a:ext uri="{FF2B5EF4-FFF2-40B4-BE49-F238E27FC236}">
                <a16:creationId xmlns:a16="http://schemas.microsoft.com/office/drawing/2014/main" id="{A966C458-5FC2-D7D7-0062-22A42674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98" y="1383676"/>
            <a:ext cx="11120894" cy="527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24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іаграма відповідей у Формах. Назва запитання: 8. Які критерії оцінювання Ви використовуєте для предмета, який викладаєте?. Кількість відповідей: 45 відповідей.">
            <a:extLst>
              <a:ext uri="{FF2B5EF4-FFF2-40B4-BE49-F238E27FC236}">
                <a16:creationId xmlns:a16="http://schemas.microsoft.com/office/drawing/2014/main" id="{7CD8FD85-CB10-F7E9-B2BB-B2B03CC98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385" y="1775908"/>
            <a:ext cx="10751987" cy="451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06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9. Як здобувачі освіти дізнаються про критерії, за якими Ви оцінюєте їхні навчальні досягнення?. Кількість відповідей: 45 відповідей.">
            <a:extLst>
              <a:ext uri="{FF2B5EF4-FFF2-40B4-BE49-F238E27FC236}">
                <a16:creationId xmlns:a16="http://schemas.microsoft.com/office/drawing/2014/main" id="{FC455BB6-6851-C806-EEE7-1CA3780D6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81" y="1684616"/>
            <a:ext cx="10434013" cy="472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99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30E5F0-FB9B-6986-0C8E-7FC64F6FD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489" y="192848"/>
            <a:ext cx="11285021" cy="502117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622197-7529-3902-805D-AA20467CE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323" y="3978612"/>
            <a:ext cx="8748518" cy="26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24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1. Що Ви робите для того, щоб запобігти випадкам порушень академічної доброчесності серед здобувачів освіти?. Кількість відповідей: 45 відповідей.">
            <a:extLst>
              <a:ext uri="{FF2B5EF4-FFF2-40B4-BE49-F238E27FC236}">
                <a16:creationId xmlns:a16="http://schemas.microsoft.com/office/drawing/2014/main" id="{F4E2BBCE-0504-C145-A4E4-0F13128C3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86" y="1308728"/>
            <a:ext cx="10301919" cy="522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12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250821-5F64-8898-B00A-D1466A725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816" y="405114"/>
            <a:ext cx="8824725" cy="47248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6BE7B6-2FC1-C09F-2D23-C2427A270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694" y="5018251"/>
            <a:ext cx="8618967" cy="199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14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3. Вкажіть у який спосіб Ви поширюєте власний педагогічний досвід?. Кількість відповідей: 45 відповідей.">
            <a:extLst>
              <a:ext uri="{FF2B5EF4-FFF2-40B4-BE49-F238E27FC236}">
                <a16:creationId xmlns:a16="http://schemas.microsoft.com/office/drawing/2014/main" id="{4158C650-3863-D6B5-BF8A-826BD90FB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17" y="1258968"/>
            <a:ext cx="10850843" cy="515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11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іаграма відповідей у Формах. Назва запитання: 14. Які форми комунікації з батьками Ви використовуєте?. Кількість відповідей: 45 відповідей.">
            <a:extLst>
              <a:ext uri="{FF2B5EF4-FFF2-40B4-BE49-F238E27FC236}">
                <a16:creationId xmlns:a16="http://schemas.microsoft.com/office/drawing/2014/main" id="{43821870-1DC2-46AA-29DE-EABD77F05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21" y="1508397"/>
            <a:ext cx="9141569" cy="384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02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5. Наскільки Ви задоволені освітнім середовищем та умовами праці?. Кількість відповідей: 45 відповідей.">
            <a:extLst>
              <a:ext uri="{FF2B5EF4-FFF2-40B4-BE49-F238E27FC236}">
                <a16:creationId xmlns:a16="http://schemas.microsoft.com/office/drawing/2014/main" id="{7C19A5B0-53BA-1E18-4332-1BF30C697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79" y="1532716"/>
            <a:ext cx="11099245" cy="46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42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6.  Якщо Ви незадоволені умовами праці, то що, на Вашу думку, потребує покращення?. Кількість відповідей: 45 відповідей.">
            <a:extLst>
              <a:ext uri="{FF2B5EF4-FFF2-40B4-BE49-F238E27FC236}">
                <a16:creationId xmlns:a16="http://schemas.microsoft.com/office/drawing/2014/main" id="{3A762471-2EBC-48EB-9DEF-B62F15CFF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43" y="1575117"/>
            <a:ext cx="10490066" cy="498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7. Ви задоволені мотиваційними заходами, які практикують у закладі освіти?. Кількість відповідей: 45 відповідей.">
            <a:extLst>
              <a:ext uri="{FF2B5EF4-FFF2-40B4-BE49-F238E27FC236}">
                <a16:creationId xmlns:a16="http://schemas.microsoft.com/office/drawing/2014/main" id="{447594EB-3D30-F787-7FA3-089BDC922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79" y="1386802"/>
            <a:ext cx="11145546" cy="468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87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8. Психологічний клімат закладу сприяє співпраці педагогів?. Кількість відповідей: 45 відповідей.">
            <a:extLst>
              <a:ext uri="{FF2B5EF4-FFF2-40B4-BE49-F238E27FC236}">
                <a16:creationId xmlns:a16="http://schemas.microsoft.com/office/drawing/2014/main" id="{42993056-57F2-66CE-D24D-79780EA9F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24" y="1435440"/>
            <a:ext cx="10705684" cy="449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29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9. Наскільки Ви погоджуєтесь із твердженнями. Кількість відповідей: .">
            <a:extLst>
              <a:ext uri="{FF2B5EF4-FFF2-40B4-BE49-F238E27FC236}">
                <a16:creationId xmlns:a16="http://schemas.microsoft.com/office/drawing/2014/main" id="{D6A015DC-7824-1D1E-7485-D14C109A9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873" y="1569574"/>
            <a:ext cx="11361127" cy="415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10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0. Вас задовольняють умови організації харчування у закладі?. Кількість відповідей: 45 відповідей.">
            <a:extLst>
              <a:ext uri="{FF2B5EF4-FFF2-40B4-BE49-F238E27FC236}">
                <a16:creationId xmlns:a16="http://schemas.microsoft.com/office/drawing/2014/main" id="{3C2688E6-44C9-F234-DC57-04357F9BA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118" y="1508397"/>
            <a:ext cx="11157121" cy="468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1. У закладі розроблені правила поведінки та учасники освітнього процесу дотримуються їх?. Кількість відповідей: 45 відповідей.">
            <a:extLst>
              <a:ext uri="{FF2B5EF4-FFF2-40B4-BE49-F238E27FC236}">
                <a16:creationId xmlns:a16="http://schemas.microsoft.com/office/drawing/2014/main" id="{9B1DD5FF-348B-D811-436E-CE80C30A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47" y="1358739"/>
            <a:ext cx="10444752" cy="473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51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2.  Чи надходили до Вас звернення/повідомлення від учнів про булінг впродовж останнього навчального року?. Кількість відповідей: 45 відповідей.">
            <a:extLst>
              <a:ext uri="{FF2B5EF4-FFF2-40B4-BE49-F238E27FC236}">
                <a16:creationId xmlns:a16="http://schemas.microsoft.com/office/drawing/2014/main" id="{98462064-6033-A361-D09D-C32D35AC7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58" y="1358739"/>
            <a:ext cx="10552137" cy="477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985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3. Чи зустрічались Ви з випадками мобінгу за останній рік?. Кількість відповідей: 45 відповідей.">
            <a:extLst>
              <a:ext uri="{FF2B5EF4-FFF2-40B4-BE49-F238E27FC236}">
                <a16:creationId xmlns:a16="http://schemas.microsoft.com/office/drawing/2014/main" id="{E2133283-0EDD-D769-67CD-094522CA4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92" y="1508397"/>
            <a:ext cx="11157121" cy="468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117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4. Якщо Ви зустрічались із випадками мобінгу щодо себе, то від кого?. Кількість відповідей: 45 відповідей.">
            <a:extLst>
              <a:ext uri="{FF2B5EF4-FFF2-40B4-BE49-F238E27FC236}">
                <a16:creationId xmlns:a16="http://schemas.microsoft.com/office/drawing/2014/main" id="{60989465-1A31-6EF5-62C4-4A3A712E2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024" y="206712"/>
            <a:ext cx="6807138" cy="731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09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5. У закладі реагують на Ваші звернення при випадках булінгу та мобінгу?. Кількість відповідей: 45 відповідей.">
            <a:extLst>
              <a:ext uri="{FF2B5EF4-FFF2-40B4-BE49-F238E27FC236}">
                <a16:creationId xmlns:a16="http://schemas.microsoft.com/office/drawing/2014/main" id="{226E130E-5C94-B099-E336-F8CA1C7DD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32" y="1532716"/>
            <a:ext cx="10682535" cy="448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377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6.  У закладі освіти проводиться навчання, просвітницька робота за участі відповідних служб/органів/організацій для учасників освітнього процесу з метою виявлення ознак булінгу (цькування) та запобігання його прояву?&#10;. Кількість відповідей: 45 відповідей.">
            <a:extLst>
              <a:ext uri="{FF2B5EF4-FFF2-40B4-BE49-F238E27FC236}">
                <a16:creationId xmlns:a16="http://schemas.microsoft.com/office/drawing/2014/main" id="{52625575-180F-E3AA-05D7-FA0939D3E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51" y="1587340"/>
            <a:ext cx="10605829" cy="480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729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7.   Зазначте в розробленні яких документів Ви брали участь: (можна обрати кілька варіантів відповідей)&#10;. Кількість відповідей: 45 відповідей.">
            <a:extLst>
              <a:ext uri="{FF2B5EF4-FFF2-40B4-BE49-F238E27FC236}">
                <a16:creationId xmlns:a16="http://schemas.microsoft.com/office/drawing/2014/main" id="{AC08CCBF-E7EA-40C8-E7E2-221A6965A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61" y="1376822"/>
            <a:ext cx="10800278" cy="548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08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8.  Оцініть діяльність педагогічної ради закладу освіти:. Кількість відповідей: .">
            <a:extLst>
              <a:ext uri="{FF2B5EF4-FFF2-40B4-BE49-F238E27FC236}">
                <a16:creationId xmlns:a16="http://schemas.microsoft.com/office/drawing/2014/main" id="{14322008-4486-6A71-B23A-E806C9FFE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94" y="1201475"/>
            <a:ext cx="10565876" cy="516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37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9.   У закладі освіти проводяться навчання/інструктажі з охорони праці, безпеки життєдіяльності, пожежної безпеки, правил поведінки в умовах надзвичайних ситуацій, інструктажі з домедичної допомоги&#10;. Кількість відповідей: 45 відповідей.">
            <a:extLst>
              <a:ext uri="{FF2B5EF4-FFF2-40B4-BE49-F238E27FC236}">
                <a16:creationId xmlns:a16="http://schemas.microsoft.com/office/drawing/2014/main" id="{9AE2F7EB-A32C-4A5C-6F5B-A54F54020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0" y="1567885"/>
            <a:ext cx="10734691" cy="486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84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0. У закладі освіти розроблений алгоритм дій у разі нещасного випадку із учасниками освітнього процесу? Ви дотримуєтесь його?. Кількість відповідей: 45 відповідей.">
            <a:extLst>
              <a:ext uri="{FF2B5EF4-FFF2-40B4-BE49-F238E27FC236}">
                <a16:creationId xmlns:a16="http://schemas.microsoft.com/office/drawing/2014/main" id="{CE124C2E-0D72-8CE7-5D7D-A3DF7CBB5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15" y="1635978"/>
            <a:ext cx="10756169" cy="487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1394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1. У закладі освіти проводиться інформаційні, освітні заходи, спрямовані на формування негативного ставлення до корупції?&#10;. Кількість відповідей: 45 відповідей.">
            <a:extLst>
              <a:ext uri="{FF2B5EF4-FFF2-40B4-BE49-F238E27FC236}">
                <a16:creationId xmlns:a16="http://schemas.microsoft.com/office/drawing/2014/main" id="{D4FB13EE-2FAB-E5F8-EFB0-0E595D485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36" y="1528974"/>
            <a:ext cx="10670260" cy="483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964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718307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 здобувачів освіти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372" y="1760237"/>
            <a:ext cx="6616592" cy="458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311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87581" y="1370965"/>
            <a:ext cx="10515600" cy="217233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закладі здобувають освіту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8-1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167 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анкетуванні взяли участь 55 учнів,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становить 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33%.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0575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іаграма відповідей у Формах. Назва запитання: Клас&#10;. Кількість відповідей: 54 відповіді.">
            <a:extLst>
              <a:ext uri="{FF2B5EF4-FFF2-40B4-BE49-F238E27FC236}">
                <a16:creationId xmlns:a16="http://schemas.microsoft.com/office/drawing/2014/main" id="{20064F04-5E6B-A45D-7B6D-4B199970F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21" y="1302742"/>
            <a:ext cx="10328357" cy="49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486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. З яким настроєм Ви зазвичай ідете до школи?  . Кількість відповідей: 55 відповідей.">
            <a:extLst>
              <a:ext uri="{FF2B5EF4-FFF2-40B4-BE49-F238E27FC236}">
                <a16:creationId xmlns:a16="http://schemas.microsoft.com/office/drawing/2014/main" id="{15CE1256-5B68-86A5-6443-AC3988B5C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43" y="1678631"/>
            <a:ext cx="10636235" cy="446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874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. Як Ви почуваєтеся у ліцеї?  . Кількість відповідей: 54 відповіді.">
            <a:extLst>
              <a:ext uri="{FF2B5EF4-FFF2-40B4-BE49-F238E27FC236}">
                <a16:creationId xmlns:a16="http://schemas.microsoft.com/office/drawing/2014/main" id="{BB986331-7BEF-F149-12D8-BF74B1F54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94" y="1532716"/>
            <a:ext cx="10589932" cy="444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166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. Вас задовольняє розклад занять?. Кількість відповідей: 55 відповідей.">
            <a:extLst>
              <a:ext uri="{FF2B5EF4-FFF2-40B4-BE49-F238E27FC236}">
                <a16:creationId xmlns:a16="http://schemas.microsoft.com/office/drawing/2014/main" id="{58C1FF30-1938-9B09-8807-C57C296C8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69" y="1629993"/>
            <a:ext cx="10798287" cy="453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83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4. Якщо розклад занять не задовольняє, то чому?. Кількість відповідей: 55 відповідей.">
            <a:extLst>
              <a:ext uri="{FF2B5EF4-FFF2-40B4-BE49-F238E27FC236}">
                <a16:creationId xmlns:a16="http://schemas.microsoft.com/office/drawing/2014/main" id="{B4CA21C3-87E3-8408-F25E-496F49EC3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66" y="1263832"/>
            <a:ext cx="9857097" cy="467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207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5. Як Ви оціните за 4-бальною шкалою(1 – дуже погано … 4 – дуже добре). Кількість відповідей: .">
            <a:extLst>
              <a:ext uri="{FF2B5EF4-FFF2-40B4-BE49-F238E27FC236}">
                <a16:creationId xmlns:a16="http://schemas.microsoft.com/office/drawing/2014/main" id="{AC916DBE-862F-6726-B5F9-0249024B3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048" y="1456655"/>
            <a:ext cx="10619324" cy="452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89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6. Чи є харчування, яке пропонує шкільна їдальня, смачним та корисним?. Кількість відповідей: 55 відповідей.">
            <a:extLst>
              <a:ext uri="{FF2B5EF4-FFF2-40B4-BE49-F238E27FC236}">
                <a16:creationId xmlns:a16="http://schemas.microsoft.com/office/drawing/2014/main" id="{AB431E71-6966-DE30-4A36-D8DE7A290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60" y="1766180"/>
            <a:ext cx="10427879" cy="438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470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7. Інформують Вас учителі, керівництво школи щодо правил охорони праці, техніки безпеки під час занять, пожежної безпеки, правил поведінки під час надзвичайних ситуацій?. Кількість відповідей: 55 відповідей.">
            <a:extLst>
              <a:ext uri="{FF2B5EF4-FFF2-40B4-BE49-F238E27FC236}">
                <a16:creationId xmlns:a16="http://schemas.microsoft.com/office/drawing/2014/main" id="{8EBE1511-7845-3072-6A35-72200F51B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69" y="1191996"/>
            <a:ext cx="10704440" cy="543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8. Чи використовується під час навчання та позаурочних заходів:. Кількість відповідей: .">
            <a:extLst>
              <a:ext uri="{FF2B5EF4-FFF2-40B4-BE49-F238E27FC236}">
                <a16:creationId xmlns:a16="http://schemas.microsoft.com/office/drawing/2014/main" id="{20898074-FE14-ACB5-36AB-C197C66E9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92" y="2040938"/>
            <a:ext cx="11813816" cy="377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412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9. Звідки Ви отримуєте інформацію про те, що таке булінг, інші форми насильства?. Кількість відповідей: 51 відповідь.">
            <a:extLst>
              <a:ext uri="{FF2B5EF4-FFF2-40B4-BE49-F238E27FC236}">
                <a16:creationId xmlns:a16="http://schemas.microsoft.com/office/drawing/2014/main" id="{AFE6E703-1F35-214F-E8B2-FBB48D3DF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045" y="1526479"/>
            <a:ext cx="10225910" cy="485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704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0. Чи траплялося з Вами за останній рік у школі або за її територією на регулярній основі щось із наступного:&#10;1.  Психологічне насильство (крик, залякування, тролінг, маніпуляції, приниження, кепкування). Кількість відповідей: 55 відповідей.">
            <a:extLst>
              <a:ext uri="{FF2B5EF4-FFF2-40B4-BE49-F238E27FC236}">
                <a16:creationId xmlns:a16="http://schemas.microsoft.com/office/drawing/2014/main" id="{000FD807-A4DC-0631-7B3F-F0531BC2B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871" y="1392787"/>
            <a:ext cx="10369582" cy="469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400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Чи траплялося з Вами за останній рік у школі або за її територією на регулярній основі щось із наступного:&#10;2. Фізичне насильство  (побиття, завдання шкоди здоров’ю, штовхання). Кількість відповідей: 55 відповідей.">
            <a:extLst>
              <a:ext uri="{FF2B5EF4-FFF2-40B4-BE49-F238E27FC236}">
                <a16:creationId xmlns:a16="http://schemas.microsoft.com/office/drawing/2014/main" id="{7F84B09B-0744-AC87-EDD2-09327C787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11" y="1606794"/>
            <a:ext cx="10412536" cy="471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109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Чи траплялося з Вами за останній рік у школі або за її територією на регулярній основі щось із наступного:  &#10;3.Економічне насильство (вимагання грошей, відбирання їжі, особистих речей).  . Кількість відповідей: 55 відповідей.">
            <a:extLst>
              <a:ext uri="{FF2B5EF4-FFF2-40B4-BE49-F238E27FC236}">
                <a16:creationId xmlns:a16="http://schemas.microsoft.com/office/drawing/2014/main" id="{CBF1593C-318D-192C-E16E-C0F9375F2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858" y="1528974"/>
            <a:ext cx="9854133" cy="446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491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1. Якщо Ви потерпали від булінгу /цькування у школі чи стали його свідком, то до кого зверталися за допомогою у школі? (можливо обрати кілька варіантів відповідей):. Кількість відповідей: 55 відповідей.">
            <a:extLst>
              <a:ext uri="{FF2B5EF4-FFF2-40B4-BE49-F238E27FC236}">
                <a16:creationId xmlns:a16="http://schemas.microsoft.com/office/drawing/2014/main" id="{B69741D8-B67E-304E-3070-F963B8A76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765" y="648105"/>
            <a:ext cx="8150911" cy="636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487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1.1.  Чи допомогло це звернення зупинити булінг (цькування) відносно Вас?. Кількість відповідей: 55 відповідей.">
            <a:extLst>
              <a:ext uri="{FF2B5EF4-FFF2-40B4-BE49-F238E27FC236}">
                <a16:creationId xmlns:a16="http://schemas.microsoft.com/office/drawing/2014/main" id="{A70B7D3E-A221-DD41-475B-E11B37BA6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92" y="1522988"/>
            <a:ext cx="10589932" cy="444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349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2. Керівництво закладу освіти доступне та відкрите до спілкування?. Кількість відповідей: 55 відповідей.">
            <a:extLst>
              <a:ext uri="{FF2B5EF4-FFF2-40B4-BE49-F238E27FC236}">
                <a16:creationId xmlns:a16="http://schemas.microsoft.com/office/drawing/2014/main" id="{27049507-A49E-EF1B-24D1-42CC4EF5E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36" y="1513261"/>
            <a:ext cx="10728835" cy="450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61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3. Розглядає керівництво закладу освіти Ваші звернення?. Кількість відповідей: 55 відповідей.">
            <a:extLst>
              <a:ext uri="{FF2B5EF4-FFF2-40B4-BE49-F238E27FC236}">
                <a16:creationId xmlns:a16="http://schemas.microsoft.com/office/drawing/2014/main" id="{BB0EDB08-0A5E-C1E1-4507-D8ACC40D9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56" y="1347890"/>
            <a:ext cx="10636235" cy="446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5896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4. У Вашому закладі освіти розроблені правила поведінки для учнів? Чи ознайомлені Ви з ними та дотримуєтеся їх?. Кількість відповідей: 55 відповідей.">
            <a:extLst>
              <a:ext uri="{FF2B5EF4-FFF2-40B4-BE49-F238E27FC236}">
                <a16:creationId xmlns:a16="http://schemas.microsoft.com/office/drawing/2014/main" id="{015CE4DE-EDFB-5D2A-9F7B-3291E85DE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211" y="1490064"/>
            <a:ext cx="9832655" cy="445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561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5. Чи дотримуються Ваші права у закладі освіти?. Кількість відповідей: 55 відповідей.">
            <a:extLst>
              <a:ext uri="{FF2B5EF4-FFF2-40B4-BE49-F238E27FC236}">
                <a16:creationId xmlns:a16="http://schemas.microsoft.com/office/drawing/2014/main" id="{01630FB9-893A-9A3D-A97F-5825CF61C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27" y="1347891"/>
            <a:ext cx="11122394" cy="467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466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EDAFA7-3E88-A3F3-B674-FE4C1E7B2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220" y="1249086"/>
            <a:ext cx="9728339" cy="485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276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7. Чи інформує Вас заклад про те, як безпечно користуватися Інтернетом?. Кількість відповідей: 55 відповідей.">
            <a:extLst>
              <a:ext uri="{FF2B5EF4-FFF2-40B4-BE49-F238E27FC236}">
                <a16:creationId xmlns:a16="http://schemas.microsoft.com/office/drawing/2014/main" id="{D5799E13-4024-6753-C6FF-0A1D2C8C1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934" y="1435440"/>
            <a:ext cx="10751987" cy="451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398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8. Наскільки Ви погоджуєтеся з наступними твердженнями. Кількість відповідей: .">
            <a:extLst>
              <a:ext uri="{FF2B5EF4-FFF2-40B4-BE49-F238E27FC236}">
                <a16:creationId xmlns:a16="http://schemas.microsoft.com/office/drawing/2014/main" id="{0B60CD30-5645-A596-BD6F-B723EC6CB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4" y="1347390"/>
            <a:ext cx="10804883" cy="527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490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19. Ви отримуєте інформацію про критерії, правила і процедури оцінювання навчальних досягнень?. Кількість відповідей: 55 відповідей.">
            <a:extLst>
              <a:ext uri="{FF2B5EF4-FFF2-40B4-BE49-F238E27FC236}">
                <a16:creationId xmlns:a16="http://schemas.microsoft.com/office/drawing/2014/main" id="{120DC84A-BFBB-684C-ABF1-72E038446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84" y="1470607"/>
            <a:ext cx="10562876" cy="478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724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0. Наскільки вчителі справедливо оцінюють Ваші навчальні досягнення?. Кількість відповідей: 55 відповідей.">
            <a:extLst>
              <a:ext uri="{FF2B5EF4-FFF2-40B4-BE49-F238E27FC236}">
                <a16:creationId xmlns:a16="http://schemas.microsoft.com/office/drawing/2014/main" id="{A01536BE-7611-DDE3-37A0-C37972CE7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24" y="1593209"/>
            <a:ext cx="11395140" cy="478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028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1. Наскільки доступно вчителі пояснюють та аргументують виставлення оцінок?. Кількість відповідей: 55 відповідей.">
            <a:extLst>
              <a:ext uri="{FF2B5EF4-FFF2-40B4-BE49-F238E27FC236}">
                <a16:creationId xmlns:a16="http://schemas.microsoft.com/office/drawing/2014/main" id="{13DC9526-A1A7-E189-7FE2-8AA88F5EE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45" y="1464623"/>
            <a:ext cx="10983493" cy="461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513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2. Чи здійснюєте ви самооцінку результатів своєї роботи під час занять?. Кількість відповідей: 55 відповідей.">
            <a:extLst>
              <a:ext uri="{FF2B5EF4-FFF2-40B4-BE49-F238E27FC236}">
                <a16:creationId xmlns:a16="http://schemas.microsoft.com/office/drawing/2014/main" id="{8E96EB85-D701-660D-0A24-0ABAD7867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481" y="1678631"/>
            <a:ext cx="10358428" cy="435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015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3. В яких формах Ви, як правило, отримуєте зворотній зв'язок від вчителів щодо Вашого навчання?. Кількість відповідей: .">
            <a:extLst>
              <a:ext uri="{FF2B5EF4-FFF2-40B4-BE49-F238E27FC236}">
                <a16:creationId xmlns:a16="http://schemas.microsoft.com/office/drawing/2014/main" id="{8200ABB2-4262-053C-0939-8BD6186C8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60" y="1353374"/>
            <a:ext cx="9759904" cy="508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748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4. У школі оцінюють Ваші навчальні досягнення з метою:. Кількість відповідей: 55 відповідей.">
            <a:extLst>
              <a:ext uri="{FF2B5EF4-FFF2-40B4-BE49-F238E27FC236}">
                <a16:creationId xmlns:a16="http://schemas.microsoft.com/office/drawing/2014/main" id="{7967C64E-2DFF-336E-26E6-0537B1E94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55" y="1688359"/>
            <a:ext cx="10265824" cy="431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674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5. Від кого (чого) залежать Ваші результати навчання? (можна обрати кілька варіантів відповідей). Кількість відповідей: 55 відповідей.">
            <a:extLst>
              <a:ext uri="{FF2B5EF4-FFF2-40B4-BE49-F238E27FC236}">
                <a16:creationId xmlns:a16="http://schemas.microsoft.com/office/drawing/2014/main" id="{387BAB04-2323-322F-31C1-5109020DA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959" y="1240635"/>
            <a:ext cx="10206081" cy="517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154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6. Ваша думка вислуховується і враховується вчителями під час проведення уроків?. Кількість відповідей: 55 відповідей.">
            <a:extLst>
              <a:ext uri="{FF2B5EF4-FFF2-40B4-BE49-F238E27FC236}">
                <a16:creationId xmlns:a16="http://schemas.microsoft.com/office/drawing/2014/main" id="{1EE5497D-7DB2-CF86-A211-E435801E1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17" y="1484078"/>
            <a:ext cx="10890890" cy="457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4342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7. Укажіть твердження, з яким Ви найбільше погоджуєтесь:. Кількість відповідей: 55 відповідей.">
            <a:extLst>
              <a:ext uri="{FF2B5EF4-FFF2-40B4-BE49-F238E27FC236}">
                <a16:creationId xmlns:a16="http://schemas.microsoft.com/office/drawing/2014/main" id="{6E455A4C-FE29-0F75-C028-48E854B07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51" y="1620265"/>
            <a:ext cx="10636235" cy="446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7282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8. Проводяться з Вами бесіди про важливість дотримання академічної доброчесності: неприпустимість списування та плагіату, необхідність вказувати джерела інформації, які використовуються тощо?. Кількість відповідей: 55 відповідей.">
            <a:extLst>
              <a:ext uri="{FF2B5EF4-FFF2-40B4-BE49-F238E27FC236}">
                <a16:creationId xmlns:a16="http://schemas.microsoft.com/office/drawing/2014/main" id="{307CDA08-82E7-733F-F6AB-0D8CAB6B9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26" y="1412242"/>
            <a:ext cx="10498445" cy="475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854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29. З якою метою Ви відвідуєте шкільну бібліотеку? (можна обрати кілька варіантів відповідей). Кількість відповідей: 55 відповідей.">
            <a:extLst>
              <a:ext uri="{FF2B5EF4-FFF2-40B4-BE49-F238E27FC236}">
                <a16:creationId xmlns:a16="http://schemas.microsoft.com/office/drawing/2014/main" id="{892004B2-96A9-CE5C-057B-3C5936368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26" y="1396277"/>
            <a:ext cx="9956900" cy="505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224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0. Оберіть питання, у вирішенні яких Ви  брали участь?. Кількість відповідей: 55 відповідей.">
            <a:extLst>
              <a:ext uri="{FF2B5EF4-FFF2-40B4-BE49-F238E27FC236}">
                <a16:creationId xmlns:a16="http://schemas.microsoft.com/office/drawing/2014/main" id="{65D33502-3B5B-A8D6-8DE5-324A6DB32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96" y="1438929"/>
            <a:ext cx="10430804" cy="495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787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1. В яких ініціативах (заходах, проєктах, подіях тощо) ви берете участь?. Кількість відповідей: .">
            <a:extLst>
              <a:ext uri="{FF2B5EF4-FFF2-40B4-BE49-F238E27FC236}">
                <a16:creationId xmlns:a16="http://schemas.microsoft.com/office/drawing/2014/main" id="{1A81E4EA-1A14-7F23-F99F-55B0B871E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41" y="1386301"/>
            <a:ext cx="9689517" cy="473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608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2. Найчастіше участь у вищезазначених заходах Ви брали:. Кількість відповідей: 55 відповідей.">
            <a:extLst>
              <a:ext uri="{FF2B5EF4-FFF2-40B4-BE49-F238E27FC236}">
                <a16:creationId xmlns:a16="http://schemas.microsoft.com/office/drawing/2014/main" id="{86F981FA-3171-4AE0-4113-01B85BD82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07" y="1571627"/>
            <a:ext cx="10613083" cy="445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834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3. Які позаурочні заходи організовуються у школі? (можливо обрати кілька варіантів відповідей). Кількість відповідей: 55 відповідей.">
            <a:extLst>
              <a:ext uri="{FF2B5EF4-FFF2-40B4-BE49-F238E27FC236}">
                <a16:creationId xmlns:a16="http://schemas.microsoft.com/office/drawing/2014/main" id="{244965C5-C81B-51CD-28A2-CA107E5E1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4" y="1396278"/>
            <a:ext cx="9937734" cy="504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193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4. Як Ви отримуєте інформацію про діяльність школи та про події, які в ній відбуваються? (можливо обрати кілька варіантів відповідей). Кількість відповідей: 55 відповідей.">
            <a:extLst>
              <a:ext uri="{FF2B5EF4-FFF2-40B4-BE49-F238E27FC236}">
                <a16:creationId xmlns:a16="http://schemas.microsoft.com/office/drawing/2014/main" id="{B90D6E32-3B3C-FEA0-F577-5233DE271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74" y="1318456"/>
            <a:ext cx="10091075" cy="512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009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5. У яких формах вчителі і керівництво інформують Вас про негативне ставлення до корупції? (можна обрати кілька варіантів відповідей). Кількість відповідей: 55 відповідей.">
            <a:extLst>
              <a:ext uri="{FF2B5EF4-FFF2-40B4-BE49-F238E27FC236}">
                <a16:creationId xmlns:a16="http://schemas.microsoft.com/office/drawing/2014/main" id="{8DFDA5D6-463B-264F-6DF0-1CFCCA490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792" y="1182269"/>
            <a:ext cx="10244416" cy="519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055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36. Як ви оціните за 4-бальною шкалою (1-дуже погано,  ... 4-відмінно) використання технологій дистанційного навчання у школі?. Кількість відповідей: 55 відповідей.">
            <a:extLst>
              <a:ext uri="{FF2B5EF4-FFF2-40B4-BE49-F238E27FC236}">
                <a16:creationId xmlns:a16="http://schemas.microsoft.com/office/drawing/2014/main" id="{3EF1297D-A21A-8EDA-BE38-D20E27C42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855" y="1392786"/>
            <a:ext cx="10176289" cy="460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668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844767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 батьків здобувачів освіти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028" y="1905000"/>
            <a:ext cx="5429385" cy="404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068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06194"/>
            <a:ext cx="10515600" cy="19208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закладі здобувають освіту  786 учнів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(77 за кордоном).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анкетуванні взяли участь 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батьків.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7573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У якому класі навчається ваша дитина. Кількість відповідей: 339 відповідей.">
            <a:extLst>
              <a:ext uri="{FF2B5EF4-FFF2-40B4-BE49-F238E27FC236}">
                <a16:creationId xmlns:a16="http://schemas.microsoft.com/office/drawing/2014/main" id="{3C9BAD90-53A6-4E75-4D9D-0C4C14BD9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43" y="1280323"/>
            <a:ext cx="10177271" cy="48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6650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3E2AE-55EE-51D5-C318-60C7EC475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іаграма відповідей у Формах. Назва запитання:   У якому настрої ваша дитина зазвичай іде до закладу освіти?  . Кількість відповідей: 339 відповідей.">
            <a:extLst>
              <a:ext uri="{FF2B5EF4-FFF2-40B4-BE49-F238E27FC236}">
                <a16:creationId xmlns:a16="http://schemas.microsoft.com/office/drawing/2014/main" id="{D6EC2D55-970A-B191-135A-D945333F5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08" y="1598185"/>
            <a:ext cx="10049983" cy="422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975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Із чим пов’язуєте небажання дитини йти до закладу освіти? (оберіть кілька варіантів відповідей)  . Кількість відповідей: 339 відповідей.">
            <a:extLst>
              <a:ext uri="{FF2B5EF4-FFF2-40B4-BE49-F238E27FC236}">
                <a16:creationId xmlns:a16="http://schemas.microsoft.com/office/drawing/2014/main" id="{B3D87242-D97C-0B7F-3863-0DD29FEEE6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362"/>
          <a:stretch>
            <a:fillRect/>
          </a:stretch>
        </p:blipFill>
        <p:spPr>
          <a:xfrm>
            <a:off x="1634247" y="128527"/>
            <a:ext cx="6848272" cy="672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895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У вашої дитини виникали проблеми з адаптацією в закладі освіти?. Кількість відповідей: 339 відповідей.">
            <a:extLst>
              <a:ext uri="{FF2B5EF4-FFF2-40B4-BE49-F238E27FC236}">
                <a16:creationId xmlns:a16="http://schemas.microsoft.com/office/drawing/2014/main" id="{B9E711E8-B1B4-924A-997F-57C40ADDF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31" y="1542445"/>
            <a:ext cx="10775138" cy="452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176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Вам завжди вдається поспілкуватися з керівництвом закладу освіти і порозумітися?   . Кількість відповідей: 339 відповідей.">
            <a:extLst>
              <a:ext uri="{FF2B5EF4-FFF2-40B4-BE49-F238E27FC236}">
                <a16:creationId xmlns:a16="http://schemas.microsoft.com/office/drawing/2014/main" id="{059F6581-4205-4607-A7B9-D5F2C2F9E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486" y="1581354"/>
            <a:ext cx="10451028" cy="439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628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Учителі справедливо оцінюють навчальні досягнення вашої дитини?  . Кількість відповідей: 339 відповідей.">
            <a:extLst>
              <a:ext uri="{FF2B5EF4-FFF2-40B4-BE49-F238E27FC236}">
                <a16:creationId xmlns:a16="http://schemas.microsoft.com/office/drawing/2014/main" id="{BFFB82BC-7A46-3A25-35D8-4A93006EB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63" y="1270070"/>
            <a:ext cx="10659384" cy="447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78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Вас інформують про критерії, правила і процедури оцінювання навчальних досягнень учнів?   . Кількість відповідей: 339 відповідей.">
            <a:extLst>
              <a:ext uri="{FF2B5EF4-FFF2-40B4-BE49-F238E27FC236}">
                <a16:creationId xmlns:a16="http://schemas.microsoft.com/office/drawing/2014/main" id="{53F68395-4801-2184-B26B-98B0F2DB0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48" y="1363604"/>
            <a:ext cx="10498445" cy="475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546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Учителі забезпечують зворотний зв’язок із вами?  . Кількість відповідей: 339 відповідей.">
            <a:extLst>
              <a:ext uri="{FF2B5EF4-FFF2-40B4-BE49-F238E27FC236}">
                <a16:creationId xmlns:a16="http://schemas.microsoft.com/office/drawing/2014/main" id="{166E8E18-0F7C-EA68-AE8B-9F51A15B0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26" y="1639720"/>
            <a:ext cx="10682535" cy="448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1762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Ви задоволені організацією освітнього процесу?  . Кількість відповідей: 339 відповідей.">
            <a:extLst>
              <a:ext uri="{FF2B5EF4-FFF2-40B4-BE49-F238E27FC236}">
                <a16:creationId xmlns:a16="http://schemas.microsoft.com/office/drawing/2014/main" id="{A4ECC025-21BB-3C09-1832-AFF80BC10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37" y="1532716"/>
            <a:ext cx="11284449" cy="474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396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На чию допомогу розраховуєте в розв’язанні проблемних ситуацій з дитиною? (оберіть кілька варіантів відповідей)?  . Кількість відповідей: 339 відповідей.">
            <a:extLst>
              <a:ext uri="{FF2B5EF4-FFF2-40B4-BE49-F238E27FC236}">
                <a16:creationId xmlns:a16="http://schemas.microsoft.com/office/drawing/2014/main" id="{AF3C5132-7206-9C64-B877-8B2007F1A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43" y="1347639"/>
            <a:ext cx="9899397" cy="502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49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Оцініть за чотирибальною шкалою освітнє середовище закладу освіти (1 — дуже погано … 4 — відмінно)  . Кількість відповідей: .">
            <a:extLst>
              <a:ext uri="{FF2B5EF4-FFF2-40B4-BE49-F238E27FC236}">
                <a16:creationId xmlns:a16="http://schemas.microsoft.com/office/drawing/2014/main" id="{D225E5D8-599D-F153-873D-46E577A15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73" y="1793311"/>
            <a:ext cx="10455749" cy="38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0388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Ваша дитина харчується в закладі освіти?  . Кількість відповідей: 339 відповідей.">
            <a:extLst>
              <a:ext uri="{FF2B5EF4-FFF2-40B4-BE49-F238E27FC236}">
                <a16:creationId xmlns:a16="http://schemas.microsoft.com/office/drawing/2014/main" id="{F9BE449A-0565-F6DA-B29D-92A6D62A1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34" y="1299252"/>
            <a:ext cx="10497331" cy="441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9959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Диаграмма ответов в Формах. Вопрос: 1. У якому класі навчається Ваша дитина?. Количество ответов: 190&amp;nbsp;ответов."/>
          <p:cNvSpPr>
            <a:spLocks noChangeAspect="1" noChangeArrowheads="1"/>
          </p:cNvSpPr>
          <p:nvPr/>
        </p:nvSpPr>
        <p:spPr bwMode="auto">
          <a:xfrm>
            <a:off x="176213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" name="Рисунок 2" descr="Діаграма відповідей у Формах. Назва запитання:   Якщо ваша дитина харчується в закладі освіти, то наскільки ви задоволені харчуванням?  . Кількість відповідей: 339 відповідей.">
            <a:extLst>
              <a:ext uri="{FF2B5EF4-FFF2-40B4-BE49-F238E27FC236}">
                <a16:creationId xmlns:a16="http://schemas.microsoft.com/office/drawing/2014/main" id="{42E03A9F-8F81-DF44-1AC9-A6177941C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220" y="1338163"/>
            <a:ext cx="10821438" cy="454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7824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Якщо ви незадоволені організацією харчування в закладі освіти, то зазначте чому: (оберіть кілька варіантів відповідей)?  . Кількість відповідей: 339 відповідей.">
            <a:extLst>
              <a:ext uri="{FF2B5EF4-FFF2-40B4-BE49-F238E27FC236}">
                <a16:creationId xmlns:a16="http://schemas.microsoft.com/office/drawing/2014/main" id="{F140F086-161D-144F-A41D-1D5A4FC62F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20"/>
          <a:stretch>
            <a:fillRect/>
          </a:stretch>
        </p:blipFill>
        <p:spPr>
          <a:xfrm>
            <a:off x="2538920" y="107005"/>
            <a:ext cx="5408578" cy="641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8622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Чи проводять у закладі освіти роботу з батьками щодо:  . Кількість відповідей: .">
            <a:extLst>
              <a:ext uri="{FF2B5EF4-FFF2-40B4-BE49-F238E27FC236}">
                <a16:creationId xmlns:a16="http://schemas.microsoft.com/office/drawing/2014/main" id="{3C206EBA-5513-41CC-8CF4-510816FCC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94" y="1201475"/>
            <a:ext cx="9141569" cy="44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2005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Якщо ви зверталися щодо випадків булінгу, як реагували вчителі і керівництво закладу освіти:  . Кількість відповідей: 339 відповідей.">
            <a:extLst>
              <a:ext uri="{FF2B5EF4-FFF2-40B4-BE49-F238E27FC236}">
                <a16:creationId xmlns:a16="http://schemas.microsoft.com/office/drawing/2014/main" id="{9E385DE5-567D-64F3-65D4-6FC1E46B8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24" y="1480335"/>
            <a:ext cx="10691738" cy="484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609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Чи ознайомлені ви з правилами поведінки, що прийняті в закладі освіти? Чи дотримуєтеся їх?   . Кількість відповідей: 339 відповідей.">
            <a:extLst>
              <a:ext uri="{FF2B5EF4-FFF2-40B4-BE49-F238E27FC236}">
                <a16:creationId xmlns:a16="http://schemas.microsoft.com/office/drawing/2014/main" id="{F3F84863-446B-F1F7-0621-CCE1530CB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81" y="1626250"/>
            <a:ext cx="9682318" cy="438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528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Ви отримуєте інформацію про діяльність закладу освіти: (оберіть кілька варіантів відповідей)   . Кількість відповідей: 339 відповідей.">
            <a:extLst>
              <a:ext uri="{FF2B5EF4-FFF2-40B4-BE49-F238E27FC236}">
                <a16:creationId xmlns:a16="http://schemas.microsoft.com/office/drawing/2014/main" id="{0948F64F-8DAA-B6C9-4C53-43D9A2DFB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45" y="1483827"/>
            <a:ext cx="10321087" cy="523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5393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Керівництво закладу освіти враховує думку батьків, коли ухвалює важливі управлінські рішення?  . Кількість відповідей: 339 відповідей.">
            <a:extLst>
              <a:ext uri="{FF2B5EF4-FFF2-40B4-BE49-F238E27FC236}">
                <a16:creationId xmlns:a16="http://schemas.microsoft.com/office/drawing/2014/main" id="{DBD4D180-E03A-327F-C9B8-9AA0CCDA1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30" y="1392786"/>
            <a:ext cx="10197767" cy="461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69979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іаграма відповідей у Формах. Назва запитання:   Чи вчасно керівництво закладу освіти розглядає ваші звернення? Чи задоволені ви заходами реагування на них?  . Кількість відповідей: 339 відповідей.">
            <a:extLst>
              <a:ext uri="{FF2B5EF4-FFF2-40B4-BE49-F238E27FC236}">
                <a16:creationId xmlns:a16="http://schemas.microsoft.com/office/drawing/2014/main" id="{3C02EC7B-A320-EF9C-4E57-F4BFCB56E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44" y="1499791"/>
            <a:ext cx="10305151" cy="466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637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4834" y="484222"/>
            <a:ext cx="8521790" cy="3022600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opensansRegular"/>
              </a:rPr>
              <a:t>Щоб здивуватися, потрібна мить, а щоб зробити дивовижну річ, потрібні роки  терпіння і наполегливої праці.</a:t>
            </a:r>
            <a:endParaRPr lang="uk-U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idx="1"/>
          </p:nvPr>
        </p:nvSpPr>
        <p:spPr>
          <a:xfrm>
            <a:off x="9153728" y="3830320"/>
            <a:ext cx="2052896" cy="381000"/>
          </a:xfrm>
        </p:spPr>
        <p:txBody>
          <a:bodyPr>
            <a:normAutofit fontScale="25000" lnSpcReduction="20000"/>
          </a:bodyPr>
          <a:lstStyle/>
          <a:p>
            <a:pPr algn="r"/>
            <a:endParaRPr lang="en-US" sz="4000" dirty="0">
              <a:solidFill>
                <a:schemeClr val="accent2">
                  <a:lumMod val="75000"/>
                </a:schemeClr>
              </a:solidFill>
              <a:latin typeface="opensansBold"/>
              <a:ea typeface="+mj-ea"/>
              <a:cs typeface="+mj-cs"/>
            </a:endParaRPr>
          </a:p>
          <a:p>
            <a:pPr algn="r"/>
            <a:r>
              <a:rPr lang="uk-UA" sz="8000" dirty="0">
                <a:solidFill>
                  <a:schemeClr val="accent2">
                    <a:lumMod val="75000"/>
                  </a:schemeClr>
                </a:solidFill>
                <a:latin typeface="opensansBold"/>
                <a:ea typeface="+mj-ea"/>
                <a:cs typeface="+mj-cs"/>
              </a:rPr>
              <a:t>К. Гельвецій</a:t>
            </a:r>
            <a:endParaRPr lang="uk-UA" sz="8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20822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2186" y="2537737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uk-UA" sz="6000" dirty="0">
                <a:latin typeface="Times New Roman" pitchFamily="18" charset="0"/>
                <a:cs typeface="Times New Roman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53683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935</TotalTime>
  <Words>347</Words>
  <Application>Microsoft Office PowerPoint</Application>
  <PresentationFormat>Широкий екран</PresentationFormat>
  <Paragraphs>64</Paragraphs>
  <Slides>103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103</vt:i4>
      </vt:variant>
    </vt:vector>
  </HeadingPairs>
  <TitlesOfParts>
    <vt:vector size="113" baseType="lpstr">
      <vt:lpstr>Arial</vt:lpstr>
      <vt:lpstr>Calibri</vt:lpstr>
      <vt:lpstr>Cambria Math</vt:lpstr>
      <vt:lpstr>Century Gothic</vt:lpstr>
      <vt:lpstr>lora</vt:lpstr>
      <vt:lpstr>opensansBold</vt:lpstr>
      <vt:lpstr>opensansRegular</vt:lpstr>
      <vt:lpstr>Times New Roman</vt:lpstr>
      <vt:lpstr>Wingdings 3</vt:lpstr>
      <vt:lpstr>Віхоть</vt:lpstr>
      <vt:lpstr>Аналіз анкет  самооцінювання 2025/2026 н.р.</vt:lpstr>
      <vt:lpstr>Напрями внутрішньої системи забезпечення якості освіти </vt:lpstr>
      <vt:lpstr>Алгоритм обрахунку анкет </vt:lpstr>
      <vt:lpstr>Алгоритм обрахунку анкет </vt:lpstr>
      <vt:lpstr>Алгоритм обрахунку анкет </vt:lpstr>
      <vt:lpstr>Анкети вчителів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Анкети здобувачів освіти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Анкети батьків здобувачів освіти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Щоб здивуватися, потрібна мить, а щоб зробити дивовижну річ, потрібні роки  терпіння і наполегливої праці.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анкет самооцінювання</dc:title>
  <dc:creator>Ostashko</dc:creator>
  <cp:lastModifiedBy>Ірина Лихолат</cp:lastModifiedBy>
  <cp:revision>36</cp:revision>
  <dcterms:created xsi:type="dcterms:W3CDTF">2021-12-07T10:19:03Z</dcterms:created>
  <dcterms:modified xsi:type="dcterms:W3CDTF">2026-09-17T13:12:43Z</dcterms:modified>
</cp:coreProperties>
</file>