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sldIdLst>
    <p:sldId id="256" r:id="rId2"/>
    <p:sldId id="311" r:id="rId3"/>
    <p:sldId id="312" r:id="rId4"/>
    <p:sldId id="313" r:id="rId5"/>
    <p:sldId id="314" r:id="rId6"/>
    <p:sldId id="307" r:id="rId7"/>
    <p:sldId id="275" r:id="rId8"/>
    <p:sldId id="316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8" r:id="rId21"/>
    <p:sldId id="289" r:id="rId22"/>
    <p:sldId id="290" r:id="rId23"/>
    <p:sldId id="291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26" r:id="rId34"/>
    <p:sldId id="327" r:id="rId35"/>
    <p:sldId id="351" r:id="rId36"/>
    <p:sldId id="352" r:id="rId37"/>
    <p:sldId id="353" r:id="rId38"/>
    <p:sldId id="287" r:id="rId39"/>
    <p:sldId id="328" r:id="rId40"/>
    <p:sldId id="292" r:id="rId41"/>
    <p:sldId id="293" r:id="rId42"/>
    <p:sldId id="330" r:id="rId43"/>
    <p:sldId id="331" r:id="rId44"/>
    <p:sldId id="294" r:id="rId45"/>
    <p:sldId id="332" r:id="rId46"/>
    <p:sldId id="295" r:id="rId47"/>
    <p:sldId id="333" r:id="rId48"/>
    <p:sldId id="334" r:id="rId49"/>
    <p:sldId id="335" r:id="rId50"/>
    <p:sldId id="308" r:id="rId51"/>
    <p:sldId id="296" r:id="rId52"/>
    <p:sldId id="297" r:id="rId53"/>
    <p:sldId id="298" r:id="rId54"/>
    <p:sldId id="299" r:id="rId55"/>
    <p:sldId id="300" r:id="rId56"/>
    <p:sldId id="336" r:id="rId57"/>
    <p:sldId id="301" r:id="rId58"/>
    <p:sldId id="302" r:id="rId59"/>
    <p:sldId id="337" r:id="rId60"/>
    <p:sldId id="303" r:id="rId61"/>
    <p:sldId id="338" r:id="rId62"/>
    <p:sldId id="304" r:id="rId63"/>
    <p:sldId id="305" r:id="rId64"/>
    <p:sldId id="306" r:id="rId65"/>
    <p:sldId id="339" r:id="rId66"/>
    <p:sldId id="340" r:id="rId67"/>
    <p:sldId id="341" r:id="rId68"/>
    <p:sldId id="342" r:id="rId69"/>
    <p:sldId id="343" r:id="rId70"/>
    <p:sldId id="344" r:id="rId71"/>
    <p:sldId id="345" r:id="rId72"/>
    <p:sldId id="346" r:id="rId73"/>
    <p:sldId id="347" r:id="rId74"/>
    <p:sldId id="348" r:id="rId75"/>
    <p:sldId id="349" r:id="rId76"/>
    <p:sldId id="350" r:id="rId77"/>
    <p:sldId id="354" r:id="rId78"/>
    <p:sldId id="355" r:id="rId79"/>
    <p:sldId id="356" r:id="rId80"/>
    <p:sldId id="309" r:id="rId81"/>
    <p:sldId id="310" r:id="rId82"/>
    <p:sldId id="357" r:id="rId83"/>
    <p:sldId id="358" r:id="rId84"/>
    <p:sldId id="359" r:id="rId85"/>
    <p:sldId id="360" r:id="rId86"/>
    <p:sldId id="361" r:id="rId87"/>
    <p:sldId id="362" r:id="rId88"/>
    <p:sldId id="363" r:id="rId89"/>
    <p:sldId id="364" r:id="rId90"/>
    <p:sldId id="365" r:id="rId91"/>
    <p:sldId id="367" r:id="rId92"/>
    <p:sldId id="366" r:id="rId93"/>
    <p:sldId id="257" r:id="rId94"/>
    <p:sldId id="258" r:id="rId95"/>
    <p:sldId id="259" r:id="rId96"/>
    <p:sldId id="260" r:id="rId97"/>
    <p:sldId id="261" r:id="rId98"/>
    <p:sldId id="262" r:id="rId99"/>
    <p:sldId id="263" r:id="rId100"/>
    <p:sldId id="264" r:id="rId101"/>
    <p:sldId id="274" r:id="rId102"/>
    <p:sldId id="315" r:id="rId10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6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4925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520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689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1062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2430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0991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376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1630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518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825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2BD89-D591-4D85-9727-77C7E8AF38DE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CBC2C48-A2C8-4850-98DF-AD9D12E2A5D1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4268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7339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9509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8273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5044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595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2C00B-E8E2-4F4C-85E6-9D13EFC8A1E4}" type="datetimeFigureOut">
              <a:rPr lang="uk-UA" smtClean="0"/>
              <a:t>25.08.2025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E588AEC-68B2-4780-9C9A-A00C6B9FC7B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003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66945" y="790723"/>
            <a:ext cx="6011694" cy="160950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анкет 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2024-2025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4028333" y="3225225"/>
            <a:ext cx="7766936" cy="1685730"/>
          </a:xfrm>
        </p:spPr>
        <p:txBody>
          <a:bodyPr>
            <a:noAutofit/>
          </a:bodyPr>
          <a:lstStyle/>
          <a:p>
            <a:pPr algn="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lora"/>
              </a:rPr>
              <a:t> 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Самооцінка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-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це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найглибший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зміст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людського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життя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.</a:t>
            </a:r>
          </a:p>
          <a:p>
            <a:pPr algn="r"/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БрайанТрейсі</a:t>
            </a:r>
            <a:endParaRPr lang="ru-RU" sz="2000" b="1" dirty="0">
              <a:solidFill>
                <a:srgbClr val="0000CC"/>
              </a:solidFill>
              <a:latin typeface="lora"/>
            </a:endParaRPr>
          </a:p>
          <a:p>
            <a:pPr algn="r"/>
            <a:r>
              <a:rPr lang="ru-RU" sz="2000" b="1" dirty="0">
                <a:solidFill>
                  <a:srgbClr val="0000CC"/>
                </a:solidFill>
                <a:latin typeface="lora"/>
              </a:rPr>
              <a:t>Ви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завжди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можете бути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ще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кращими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.</a:t>
            </a:r>
          </a:p>
          <a:p>
            <a:pPr algn="r"/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Тайгер</a:t>
            </a:r>
            <a:r>
              <a:rPr lang="ru-RU" sz="2000" b="1" dirty="0">
                <a:solidFill>
                  <a:srgbClr val="0000CC"/>
                </a:solidFill>
                <a:latin typeface="lora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lora"/>
              </a:rPr>
              <a:t>Вудс</a:t>
            </a:r>
            <a:endParaRPr lang="ru-RU" sz="2000" b="1" dirty="0">
              <a:solidFill>
                <a:srgbClr val="0000CC"/>
              </a:solidFill>
              <a:latin typeface="lora"/>
            </a:endParaRPr>
          </a:p>
          <a:p>
            <a:endParaRPr lang="uk-UA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6" descr="В Україні створили службу якості освіти">
            <a:extLst>
              <a:ext uri="{FF2B5EF4-FFF2-40B4-BE49-F238E27FC236}">
                <a16:creationId xmlns:a16="http://schemas.microsoft.com/office/drawing/2014/main" id="{379DAFD0-2A9E-8720-ACA8-12C6C70CA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082" y="504056"/>
            <a:ext cx="3373338" cy="2924944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674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6524" y="18314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Напрями внутрішньої системи забезпечення якості освіти </a:t>
            </a:r>
            <a:endParaRPr lang="uk-UA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08A661D-7113-4CC3-8BF9-A1111CC240C3}"/>
              </a:ext>
            </a:extLst>
          </p:cNvPr>
          <p:cNvGrpSpPr/>
          <p:nvPr/>
        </p:nvGrpSpPr>
        <p:grpSpPr>
          <a:xfrm>
            <a:off x="1873994" y="1730953"/>
            <a:ext cx="4185000" cy="2047500"/>
            <a:chOff x="1234105" y="2146500"/>
            <a:chExt cx="4185000" cy="2047500"/>
          </a:xfrm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1C160837-08C0-4A2D-A98F-42BF47AE45E7}"/>
                </a:ext>
              </a:extLst>
            </p:cNvPr>
            <p:cNvSpPr/>
            <p:nvPr/>
          </p:nvSpPr>
          <p:spPr>
            <a:xfrm>
              <a:off x="2042428" y="2305763"/>
              <a:ext cx="277144" cy="495000"/>
            </a:xfrm>
            <a:prstGeom prst="ellipse">
              <a:avLst/>
            </a:prstGeom>
            <a:solidFill>
              <a:srgbClr val="F07F09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5AA683C-4B94-4FBE-B610-D4BCF471B808}"/>
                </a:ext>
              </a:extLst>
            </p:cNvPr>
            <p:cNvSpPr/>
            <p:nvPr/>
          </p:nvSpPr>
          <p:spPr>
            <a:xfrm>
              <a:off x="4337428" y="2304000"/>
              <a:ext cx="277144" cy="495000"/>
            </a:xfrm>
            <a:prstGeom prst="ellipse">
              <a:avLst/>
            </a:prstGeom>
            <a:solidFill>
              <a:srgbClr val="F07F09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6" name="Прямоугольник: скругленные углы 2">
              <a:extLst>
                <a:ext uri="{FF2B5EF4-FFF2-40B4-BE49-F238E27FC236}">
                  <a16:creationId xmlns:a16="http://schemas.microsoft.com/office/drawing/2014/main" id="{7694FF4D-E5B5-4D8A-A82D-ED72723F4817}"/>
                </a:ext>
              </a:extLst>
            </p:cNvPr>
            <p:cNvSpPr/>
            <p:nvPr/>
          </p:nvSpPr>
          <p:spPr>
            <a:xfrm>
              <a:off x="1416000" y="2439000"/>
              <a:ext cx="3825000" cy="15750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7" name="Полилиния: фигура 5">
              <a:extLst>
                <a:ext uri="{FF2B5EF4-FFF2-40B4-BE49-F238E27FC236}">
                  <a16:creationId xmlns:a16="http://schemas.microsoft.com/office/drawing/2014/main" id="{27B539DF-A9E5-4882-8C7F-239C49028D43}"/>
                </a:ext>
              </a:extLst>
            </p:cNvPr>
            <p:cNvSpPr/>
            <p:nvPr/>
          </p:nvSpPr>
          <p:spPr>
            <a:xfrm>
              <a:off x="2181000" y="2304000"/>
              <a:ext cx="2295000" cy="270000"/>
            </a:xfrm>
            <a:custGeom>
              <a:avLst/>
              <a:gdLst>
                <a:gd name="connsiteX0" fmla="*/ 0 w 2295000"/>
                <a:gd name="connsiteY0" fmla="*/ 0 h 270000"/>
                <a:gd name="connsiteX1" fmla="*/ 45001 w 2295000"/>
                <a:gd name="connsiteY1" fmla="*/ 0 h 270000"/>
                <a:gd name="connsiteX2" fmla="*/ 2249999 w 2295000"/>
                <a:gd name="connsiteY2" fmla="*/ 0 h 270000"/>
                <a:gd name="connsiteX3" fmla="*/ 2295000 w 2295000"/>
                <a:gd name="connsiteY3" fmla="*/ 0 h 270000"/>
                <a:gd name="connsiteX4" fmla="*/ 2295000 w 2295000"/>
                <a:gd name="connsiteY4" fmla="*/ 45001 h 270000"/>
                <a:gd name="connsiteX5" fmla="*/ 2295000 w 2295000"/>
                <a:gd name="connsiteY5" fmla="*/ 90000 h 270000"/>
                <a:gd name="connsiteX6" fmla="*/ 2295000 w 2295000"/>
                <a:gd name="connsiteY6" fmla="*/ 224999 h 270000"/>
                <a:gd name="connsiteX7" fmla="*/ 2249999 w 2295000"/>
                <a:gd name="connsiteY7" fmla="*/ 270000 h 270000"/>
                <a:gd name="connsiteX8" fmla="*/ 45001 w 2295000"/>
                <a:gd name="connsiteY8" fmla="*/ 270000 h 270000"/>
                <a:gd name="connsiteX9" fmla="*/ 0 w 2295000"/>
                <a:gd name="connsiteY9" fmla="*/ 224999 h 270000"/>
                <a:gd name="connsiteX10" fmla="*/ 0 w 2295000"/>
                <a:gd name="connsiteY10" fmla="*/ 90000 h 270000"/>
                <a:gd name="connsiteX11" fmla="*/ 0 w 2295000"/>
                <a:gd name="connsiteY11" fmla="*/ 45001 h 27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95000" h="270000">
                  <a:moveTo>
                    <a:pt x="0" y="0"/>
                  </a:moveTo>
                  <a:lnTo>
                    <a:pt x="45001" y="0"/>
                  </a:lnTo>
                  <a:lnTo>
                    <a:pt x="2249999" y="0"/>
                  </a:lnTo>
                  <a:lnTo>
                    <a:pt x="2295000" y="0"/>
                  </a:lnTo>
                  <a:lnTo>
                    <a:pt x="2295000" y="45001"/>
                  </a:lnTo>
                  <a:lnTo>
                    <a:pt x="2295000" y="90000"/>
                  </a:lnTo>
                  <a:lnTo>
                    <a:pt x="2295000" y="224999"/>
                  </a:lnTo>
                  <a:cubicBezTo>
                    <a:pt x="2295000" y="249852"/>
                    <a:pt x="2274852" y="270000"/>
                    <a:pt x="2249999" y="270000"/>
                  </a:cubicBezTo>
                  <a:lnTo>
                    <a:pt x="45001" y="270000"/>
                  </a:lnTo>
                  <a:cubicBezTo>
                    <a:pt x="20148" y="270000"/>
                    <a:pt x="0" y="249852"/>
                    <a:pt x="0" y="224999"/>
                  </a:cubicBezTo>
                  <a:lnTo>
                    <a:pt x="0" y="90000"/>
                  </a:lnTo>
                  <a:lnTo>
                    <a:pt x="0" y="45001"/>
                  </a:lnTo>
                  <a:close/>
                </a:path>
              </a:pathLst>
            </a:custGeom>
            <a:solidFill>
              <a:srgbClr val="F07F0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B15DFB76-CDE0-49B6-92C5-3DC96CDCCE2B}"/>
                </a:ext>
              </a:extLst>
            </p:cNvPr>
            <p:cNvSpPr/>
            <p:nvPr/>
          </p:nvSpPr>
          <p:spPr>
            <a:xfrm>
              <a:off x="3036000" y="2146500"/>
              <a:ext cx="585000" cy="585000"/>
            </a:xfrm>
            <a:prstGeom prst="ellipse">
              <a:avLst/>
            </a:prstGeom>
            <a:solidFill>
              <a:srgbClr val="F07F09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9" name="Полилиния: фигура 17">
              <a:extLst>
                <a:ext uri="{FF2B5EF4-FFF2-40B4-BE49-F238E27FC236}">
                  <a16:creationId xmlns:a16="http://schemas.microsoft.com/office/drawing/2014/main" id="{99A438CA-E12A-47DB-A95F-8634F3FAA1E2}"/>
                </a:ext>
              </a:extLst>
            </p:cNvPr>
            <p:cNvSpPr/>
            <p:nvPr/>
          </p:nvSpPr>
          <p:spPr>
            <a:xfrm>
              <a:off x="1418944" y="3139271"/>
              <a:ext cx="3817425" cy="874728"/>
            </a:xfrm>
            <a:custGeom>
              <a:avLst/>
              <a:gdLst>
                <a:gd name="connsiteX0" fmla="*/ 281 w 3817425"/>
                <a:gd name="connsiteY0" fmla="*/ 0 h 874728"/>
                <a:gd name="connsiteX1" fmla="*/ 3817425 w 3817425"/>
                <a:gd name="connsiteY1" fmla="*/ 0 h 874728"/>
                <a:gd name="connsiteX2" fmla="*/ 3817425 w 3817425"/>
                <a:gd name="connsiteY2" fmla="*/ 561514 h 874728"/>
                <a:gd name="connsiteX3" fmla="*/ 3817425 w 3817425"/>
                <a:gd name="connsiteY3" fmla="*/ 565051 h 874728"/>
                <a:gd name="connsiteX4" fmla="*/ 3816711 w 3817425"/>
                <a:gd name="connsiteY4" fmla="*/ 565051 h 874728"/>
                <a:gd name="connsiteX5" fmla="*/ 3792811 w 3817425"/>
                <a:gd name="connsiteY5" fmla="*/ 683431 h 874728"/>
                <a:gd name="connsiteX6" fmla="*/ 3504211 w 3817425"/>
                <a:gd name="connsiteY6" fmla="*/ 874728 h 874728"/>
                <a:gd name="connsiteX7" fmla="*/ 3497773 w 3817425"/>
                <a:gd name="connsiteY7" fmla="*/ 874079 h 874728"/>
                <a:gd name="connsiteX8" fmla="*/ 319652 w 3817425"/>
                <a:gd name="connsiteY8" fmla="*/ 874079 h 874728"/>
                <a:gd name="connsiteX9" fmla="*/ 313214 w 3817425"/>
                <a:gd name="connsiteY9" fmla="*/ 874728 h 874728"/>
                <a:gd name="connsiteX10" fmla="*/ 24614 w 3817425"/>
                <a:gd name="connsiteY10" fmla="*/ 683431 h 874728"/>
                <a:gd name="connsiteX11" fmla="*/ 714 w 3817425"/>
                <a:gd name="connsiteY11" fmla="*/ 565051 h 874728"/>
                <a:gd name="connsiteX12" fmla="*/ 281 w 3817425"/>
                <a:gd name="connsiteY12" fmla="*/ 565051 h 874728"/>
                <a:gd name="connsiteX13" fmla="*/ 281 w 3817425"/>
                <a:gd name="connsiteY13" fmla="*/ 562907 h 874728"/>
                <a:gd name="connsiteX14" fmla="*/ 0 w 3817425"/>
                <a:gd name="connsiteY14" fmla="*/ 561514 h 874728"/>
                <a:gd name="connsiteX15" fmla="*/ 281 w 3817425"/>
                <a:gd name="connsiteY15" fmla="*/ 560121 h 8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17425" h="874728">
                  <a:moveTo>
                    <a:pt x="281" y="0"/>
                  </a:moveTo>
                  <a:lnTo>
                    <a:pt x="3817425" y="0"/>
                  </a:lnTo>
                  <a:lnTo>
                    <a:pt x="3817425" y="561514"/>
                  </a:lnTo>
                  <a:lnTo>
                    <a:pt x="3817425" y="565051"/>
                  </a:lnTo>
                  <a:lnTo>
                    <a:pt x="3816711" y="565051"/>
                  </a:lnTo>
                  <a:lnTo>
                    <a:pt x="3792811" y="683431"/>
                  </a:lnTo>
                  <a:cubicBezTo>
                    <a:pt x="3745263" y="795848"/>
                    <a:pt x="3633948" y="874728"/>
                    <a:pt x="3504211" y="874728"/>
                  </a:cubicBezTo>
                  <a:lnTo>
                    <a:pt x="3497773" y="874079"/>
                  </a:lnTo>
                  <a:lnTo>
                    <a:pt x="319652" y="874079"/>
                  </a:lnTo>
                  <a:lnTo>
                    <a:pt x="313214" y="874728"/>
                  </a:lnTo>
                  <a:cubicBezTo>
                    <a:pt x="183477" y="874728"/>
                    <a:pt x="72162" y="795848"/>
                    <a:pt x="24614" y="683431"/>
                  </a:cubicBezTo>
                  <a:lnTo>
                    <a:pt x="714" y="565051"/>
                  </a:lnTo>
                  <a:lnTo>
                    <a:pt x="281" y="565051"/>
                  </a:lnTo>
                  <a:lnTo>
                    <a:pt x="281" y="562907"/>
                  </a:lnTo>
                  <a:lnTo>
                    <a:pt x="0" y="561514"/>
                  </a:lnTo>
                  <a:lnTo>
                    <a:pt x="281" y="560121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F4E3EB0-425D-4B56-846B-CDCDFD72004C}"/>
                </a:ext>
              </a:extLst>
            </p:cNvPr>
            <p:cNvSpPr/>
            <p:nvPr/>
          </p:nvSpPr>
          <p:spPr>
            <a:xfrm>
              <a:off x="1234105" y="3147492"/>
              <a:ext cx="4185000" cy="1046508"/>
            </a:xfrm>
            <a:prstGeom prst="rect">
              <a:avLst/>
            </a:prstGeom>
            <a:solidFill>
              <a:srgbClr val="F07F0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A2CF6BF3-1342-4C0D-B09E-5EA3C438D10B}"/>
                </a:ext>
              </a:extLst>
            </p:cNvPr>
            <p:cNvSpPr/>
            <p:nvPr/>
          </p:nvSpPr>
          <p:spPr>
            <a:xfrm>
              <a:off x="1416132" y="3358110"/>
              <a:ext cx="653507" cy="65350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312B6F99-829D-4E07-AC8B-1F00E26EC020}"/>
                </a:ext>
              </a:extLst>
            </p:cNvPr>
            <p:cNvSpPr/>
            <p:nvPr/>
          </p:nvSpPr>
          <p:spPr>
            <a:xfrm>
              <a:off x="4582862" y="3358110"/>
              <a:ext cx="653507" cy="65350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                                        </a:t>
              </a: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953E215-17EC-4269-A436-64CCA7E06E79}"/>
                </a:ext>
              </a:extLst>
            </p:cNvPr>
            <p:cNvSpPr/>
            <p:nvPr/>
          </p:nvSpPr>
          <p:spPr>
            <a:xfrm>
              <a:off x="1735741" y="3358111"/>
              <a:ext cx="3187878" cy="653507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A8F4016-3046-45F9-B1D8-9D8D8FA7B8FB}"/>
                </a:ext>
              </a:extLst>
            </p:cNvPr>
            <p:cNvSpPr/>
            <p:nvPr/>
          </p:nvSpPr>
          <p:spPr>
            <a:xfrm>
              <a:off x="1416843" y="3136889"/>
              <a:ext cx="3819525" cy="56072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                       </a:t>
              </a: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5" name="Полилиния: фигура 28">
              <a:extLst>
                <a:ext uri="{FF2B5EF4-FFF2-40B4-BE49-F238E27FC236}">
                  <a16:creationId xmlns:a16="http://schemas.microsoft.com/office/drawing/2014/main" id="{9308B964-83DB-4152-8A16-B55F0173BF3D}"/>
                </a:ext>
              </a:extLst>
            </p:cNvPr>
            <p:cNvSpPr/>
            <p:nvPr/>
          </p:nvSpPr>
          <p:spPr>
            <a:xfrm>
              <a:off x="1416132" y="3139271"/>
              <a:ext cx="3820238" cy="874729"/>
            </a:xfrm>
            <a:custGeom>
              <a:avLst/>
              <a:gdLst>
                <a:gd name="connsiteX0" fmla="*/ 711 w 3820238"/>
                <a:gd name="connsiteY0" fmla="*/ 0 h 874729"/>
                <a:gd name="connsiteX1" fmla="*/ 3820236 w 3820238"/>
                <a:gd name="connsiteY1" fmla="*/ 0 h 874729"/>
                <a:gd name="connsiteX2" fmla="*/ 3820236 w 3820238"/>
                <a:gd name="connsiteY2" fmla="*/ 547965 h 874729"/>
                <a:gd name="connsiteX3" fmla="*/ 3820238 w 3820238"/>
                <a:gd name="connsiteY3" fmla="*/ 547975 h 874729"/>
                <a:gd name="connsiteX4" fmla="*/ 3820236 w 3820238"/>
                <a:gd name="connsiteY4" fmla="*/ 547985 h 874729"/>
                <a:gd name="connsiteX5" fmla="*/ 3820236 w 3820238"/>
                <a:gd name="connsiteY5" fmla="*/ 560728 h 874729"/>
                <a:gd name="connsiteX6" fmla="*/ 3817664 w 3820238"/>
                <a:gd name="connsiteY6" fmla="*/ 560728 h 874729"/>
                <a:gd name="connsiteX7" fmla="*/ 3794560 w 3820238"/>
                <a:gd name="connsiteY7" fmla="*/ 675162 h 874729"/>
                <a:gd name="connsiteX8" fmla="*/ 3559337 w 3820238"/>
                <a:gd name="connsiteY8" fmla="*/ 868091 h 874729"/>
                <a:gd name="connsiteX9" fmla="*/ 3507487 w 3820238"/>
                <a:gd name="connsiteY9" fmla="*/ 873317 h 874729"/>
                <a:gd name="connsiteX10" fmla="*/ 3507487 w 3820238"/>
                <a:gd name="connsiteY10" fmla="*/ 874729 h 874729"/>
                <a:gd name="connsiteX11" fmla="*/ 3493484 w 3820238"/>
                <a:gd name="connsiteY11" fmla="*/ 874729 h 874729"/>
                <a:gd name="connsiteX12" fmla="*/ 326754 w 3820238"/>
                <a:gd name="connsiteY12" fmla="*/ 874729 h 874729"/>
                <a:gd name="connsiteX13" fmla="*/ 319609 w 3820238"/>
                <a:gd name="connsiteY13" fmla="*/ 874729 h 874729"/>
                <a:gd name="connsiteX14" fmla="*/ 319609 w 3820238"/>
                <a:gd name="connsiteY14" fmla="*/ 874009 h 874729"/>
                <a:gd name="connsiteX15" fmla="*/ 260902 w 3820238"/>
                <a:gd name="connsiteY15" fmla="*/ 868091 h 874729"/>
                <a:gd name="connsiteX16" fmla="*/ 19827 w 3820238"/>
                <a:gd name="connsiteY16" fmla="*/ 660324 h 874729"/>
                <a:gd name="connsiteX17" fmla="*/ 2251 w 3820238"/>
                <a:gd name="connsiteY17" fmla="*/ 560728 h 874729"/>
                <a:gd name="connsiteX18" fmla="*/ 711 w 3820238"/>
                <a:gd name="connsiteY18" fmla="*/ 560728 h 874729"/>
                <a:gd name="connsiteX19" fmla="*/ 711 w 3820238"/>
                <a:gd name="connsiteY19" fmla="*/ 552004 h 874729"/>
                <a:gd name="connsiteX20" fmla="*/ 0 w 3820238"/>
                <a:gd name="connsiteY20" fmla="*/ 547975 h 874729"/>
                <a:gd name="connsiteX21" fmla="*/ 711 w 3820238"/>
                <a:gd name="connsiteY21" fmla="*/ 543946 h 87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20238" h="874729">
                  <a:moveTo>
                    <a:pt x="711" y="0"/>
                  </a:moveTo>
                  <a:lnTo>
                    <a:pt x="3820236" y="0"/>
                  </a:lnTo>
                  <a:lnTo>
                    <a:pt x="3820236" y="547965"/>
                  </a:lnTo>
                  <a:lnTo>
                    <a:pt x="3820238" y="547975"/>
                  </a:lnTo>
                  <a:lnTo>
                    <a:pt x="3820236" y="547985"/>
                  </a:lnTo>
                  <a:lnTo>
                    <a:pt x="3820236" y="560728"/>
                  </a:lnTo>
                  <a:lnTo>
                    <a:pt x="3817664" y="560728"/>
                  </a:lnTo>
                  <a:lnTo>
                    <a:pt x="3794560" y="675162"/>
                  </a:lnTo>
                  <a:cubicBezTo>
                    <a:pt x="3753224" y="772893"/>
                    <a:pt x="3665691" y="846327"/>
                    <a:pt x="3559337" y="868091"/>
                  </a:cubicBezTo>
                  <a:lnTo>
                    <a:pt x="3507487" y="873317"/>
                  </a:lnTo>
                  <a:lnTo>
                    <a:pt x="3507487" y="874729"/>
                  </a:lnTo>
                  <a:lnTo>
                    <a:pt x="3493484" y="874729"/>
                  </a:lnTo>
                  <a:lnTo>
                    <a:pt x="326754" y="874729"/>
                  </a:lnTo>
                  <a:lnTo>
                    <a:pt x="319609" y="874729"/>
                  </a:lnTo>
                  <a:lnTo>
                    <a:pt x="319609" y="874009"/>
                  </a:lnTo>
                  <a:lnTo>
                    <a:pt x="260902" y="868091"/>
                  </a:lnTo>
                  <a:cubicBezTo>
                    <a:pt x="149230" y="845239"/>
                    <a:pt x="58308" y="765420"/>
                    <a:pt x="19827" y="660324"/>
                  </a:cubicBezTo>
                  <a:lnTo>
                    <a:pt x="2251" y="560728"/>
                  </a:lnTo>
                  <a:lnTo>
                    <a:pt x="711" y="560728"/>
                  </a:lnTo>
                  <a:lnTo>
                    <a:pt x="711" y="552004"/>
                  </a:lnTo>
                  <a:lnTo>
                    <a:pt x="0" y="547975"/>
                  </a:lnTo>
                  <a:lnTo>
                    <a:pt x="711" y="543946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14487399-8429-4AC0-B4D5-34471D20A30B}"/>
              </a:ext>
            </a:extLst>
          </p:cNvPr>
          <p:cNvGrpSpPr/>
          <p:nvPr/>
        </p:nvGrpSpPr>
        <p:grpSpPr>
          <a:xfrm>
            <a:off x="6262368" y="1730953"/>
            <a:ext cx="4185000" cy="2047500"/>
            <a:chOff x="1234105" y="2146500"/>
            <a:chExt cx="4185000" cy="2047500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7A027C90-2F42-4A4B-9E73-3B48E07F366C}"/>
                </a:ext>
              </a:extLst>
            </p:cNvPr>
            <p:cNvSpPr/>
            <p:nvPr/>
          </p:nvSpPr>
          <p:spPr>
            <a:xfrm>
              <a:off x="2042428" y="2305763"/>
              <a:ext cx="277144" cy="495000"/>
            </a:xfrm>
            <a:prstGeom prst="ellipse">
              <a:avLst/>
            </a:prstGeom>
            <a:solidFill>
              <a:srgbClr val="9F293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69F99958-5EEB-4590-8A98-FF90339D3141}"/>
                </a:ext>
              </a:extLst>
            </p:cNvPr>
            <p:cNvSpPr/>
            <p:nvPr/>
          </p:nvSpPr>
          <p:spPr>
            <a:xfrm>
              <a:off x="4337428" y="2304000"/>
              <a:ext cx="277144" cy="495000"/>
            </a:xfrm>
            <a:prstGeom prst="ellipse">
              <a:avLst/>
            </a:prstGeom>
            <a:solidFill>
              <a:srgbClr val="9F293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2" name="Прямоугольник: скругленные углы 35">
              <a:extLst>
                <a:ext uri="{FF2B5EF4-FFF2-40B4-BE49-F238E27FC236}">
                  <a16:creationId xmlns:a16="http://schemas.microsoft.com/office/drawing/2014/main" id="{AFEC7088-57B7-4C72-9E72-5CAFB8D70DA1}"/>
                </a:ext>
              </a:extLst>
            </p:cNvPr>
            <p:cNvSpPr/>
            <p:nvPr/>
          </p:nvSpPr>
          <p:spPr>
            <a:xfrm>
              <a:off x="1416000" y="2439000"/>
              <a:ext cx="3825000" cy="15750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3" name="Полилиния: фигура 36">
              <a:extLst>
                <a:ext uri="{FF2B5EF4-FFF2-40B4-BE49-F238E27FC236}">
                  <a16:creationId xmlns:a16="http://schemas.microsoft.com/office/drawing/2014/main" id="{6C5B13DC-64F4-43D4-A77E-043835673410}"/>
                </a:ext>
              </a:extLst>
            </p:cNvPr>
            <p:cNvSpPr/>
            <p:nvPr/>
          </p:nvSpPr>
          <p:spPr>
            <a:xfrm>
              <a:off x="2181000" y="2304000"/>
              <a:ext cx="2295000" cy="270000"/>
            </a:xfrm>
            <a:custGeom>
              <a:avLst/>
              <a:gdLst>
                <a:gd name="connsiteX0" fmla="*/ 0 w 2295000"/>
                <a:gd name="connsiteY0" fmla="*/ 0 h 270000"/>
                <a:gd name="connsiteX1" fmla="*/ 45001 w 2295000"/>
                <a:gd name="connsiteY1" fmla="*/ 0 h 270000"/>
                <a:gd name="connsiteX2" fmla="*/ 2249999 w 2295000"/>
                <a:gd name="connsiteY2" fmla="*/ 0 h 270000"/>
                <a:gd name="connsiteX3" fmla="*/ 2295000 w 2295000"/>
                <a:gd name="connsiteY3" fmla="*/ 0 h 270000"/>
                <a:gd name="connsiteX4" fmla="*/ 2295000 w 2295000"/>
                <a:gd name="connsiteY4" fmla="*/ 45001 h 270000"/>
                <a:gd name="connsiteX5" fmla="*/ 2295000 w 2295000"/>
                <a:gd name="connsiteY5" fmla="*/ 90000 h 270000"/>
                <a:gd name="connsiteX6" fmla="*/ 2295000 w 2295000"/>
                <a:gd name="connsiteY6" fmla="*/ 224999 h 270000"/>
                <a:gd name="connsiteX7" fmla="*/ 2249999 w 2295000"/>
                <a:gd name="connsiteY7" fmla="*/ 270000 h 270000"/>
                <a:gd name="connsiteX8" fmla="*/ 45001 w 2295000"/>
                <a:gd name="connsiteY8" fmla="*/ 270000 h 270000"/>
                <a:gd name="connsiteX9" fmla="*/ 0 w 2295000"/>
                <a:gd name="connsiteY9" fmla="*/ 224999 h 270000"/>
                <a:gd name="connsiteX10" fmla="*/ 0 w 2295000"/>
                <a:gd name="connsiteY10" fmla="*/ 90000 h 270000"/>
                <a:gd name="connsiteX11" fmla="*/ 0 w 2295000"/>
                <a:gd name="connsiteY11" fmla="*/ 45001 h 27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95000" h="270000">
                  <a:moveTo>
                    <a:pt x="0" y="0"/>
                  </a:moveTo>
                  <a:lnTo>
                    <a:pt x="45001" y="0"/>
                  </a:lnTo>
                  <a:lnTo>
                    <a:pt x="2249999" y="0"/>
                  </a:lnTo>
                  <a:lnTo>
                    <a:pt x="2295000" y="0"/>
                  </a:lnTo>
                  <a:lnTo>
                    <a:pt x="2295000" y="45001"/>
                  </a:lnTo>
                  <a:lnTo>
                    <a:pt x="2295000" y="90000"/>
                  </a:lnTo>
                  <a:lnTo>
                    <a:pt x="2295000" y="224999"/>
                  </a:lnTo>
                  <a:cubicBezTo>
                    <a:pt x="2295000" y="249852"/>
                    <a:pt x="2274852" y="270000"/>
                    <a:pt x="2249999" y="270000"/>
                  </a:cubicBezTo>
                  <a:lnTo>
                    <a:pt x="45001" y="270000"/>
                  </a:lnTo>
                  <a:cubicBezTo>
                    <a:pt x="20148" y="270000"/>
                    <a:pt x="0" y="249852"/>
                    <a:pt x="0" y="224999"/>
                  </a:cubicBezTo>
                  <a:lnTo>
                    <a:pt x="0" y="90000"/>
                  </a:lnTo>
                  <a:lnTo>
                    <a:pt x="0" y="45001"/>
                  </a:lnTo>
                  <a:close/>
                </a:path>
              </a:pathLst>
            </a:custGeom>
            <a:solidFill>
              <a:srgbClr val="9F293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8BEAAECA-3230-4E8D-8BC2-A4667EFF27A4}"/>
                </a:ext>
              </a:extLst>
            </p:cNvPr>
            <p:cNvSpPr/>
            <p:nvPr/>
          </p:nvSpPr>
          <p:spPr>
            <a:xfrm>
              <a:off x="3036000" y="2146500"/>
              <a:ext cx="585000" cy="585000"/>
            </a:xfrm>
            <a:prstGeom prst="ellipse">
              <a:avLst/>
            </a:prstGeom>
            <a:solidFill>
              <a:srgbClr val="9F293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5" name="Полилиния: фигура 38">
              <a:extLst>
                <a:ext uri="{FF2B5EF4-FFF2-40B4-BE49-F238E27FC236}">
                  <a16:creationId xmlns:a16="http://schemas.microsoft.com/office/drawing/2014/main" id="{865B654D-34B9-430D-8485-FF44FDF604B1}"/>
                </a:ext>
              </a:extLst>
            </p:cNvPr>
            <p:cNvSpPr/>
            <p:nvPr/>
          </p:nvSpPr>
          <p:spPr>
            <a:xfrm>
              <a:off x="1418944" y="3139271"/>
              <a:ext cx="3817425" cy="874728"/>
            </a:xfrm>
            <a:custGeom>
              <a:avLst/>
              <a:gdLst>
                <a:gd name="connsiteX0" fmla="*/ 281 w 3817425"/>
                <a:gd name="connsiteY0" fmla="*/ 0 h 874728"/>
                <a:gd name="connsiteX1" fmla="*/ 3817425 w 3817425"/>
                <a:gd name="connsiteY1" fmla="*/ 0 h 874728"/>
                <a:gd name="connsiteX2" fmla="*/ 3817425 w 3817425"/>
                <a:gd name="connsiteY2" fmla="*/ 561514 h 874728"/>
                <a:gd name="connsiteX3" fmla="*/ 3817425 w 3817425"/>
                <a:gd name="connsiteY3" fmla="*/ 565051 h 874728"/>
                <a:gd name="connsiteX4" fmla="*/ 3816711 w 3817425"/>
                <a:gd name="connsiteY4" fmla="*/ 565051 h 874728"/>
                <a:gd name="connsiteX5" fmla="*/ 3792811 w 3817425"/>
                <a:gd name="connsiteY5" fmla="*/ 683431 h 874728"/>
                <a:gd name="connsiteX6" fmla="*/ 3504211 w 3817425"/>
                <a:gd name="connsiteY6" fmla="*/ 874728 h 874728"/>
                <a:gd name="connsiteX7" fmla="*/ 3497773 w 3817425"/>
                <a:gd name="connsiteY7" fmla="*/ 874079 h 874728"/>
                <a:gd name="connsiteX8" fmla="*/ 319652 w 3817425"/>
                <a:gd name="connsiteY8" fmla="*/ 874079 h 874728"/>
                <a:gd name="connsiteX9" fmla="*/ 313214 w 3817425"/>
                <a:gd name="connsiteY9" fmla="*/ 874728 h 874728"/>
                <a:gd name="connsiteX10" fmla="*/ 24614 w 3817425"/>
                <a:gd name="connsiteY10" fmla="*/ 683431 h 874728"/>
                <a:gd name="connsiteX11" fmla="*/ 714 w 3817425"/>
                <a:gd name="connsiteY11" fmla="*/ 565051 h 874728"/>
                <a:gd name="connsiteX12" fmla="*/ 281 w 3817425"/>
                <a:gd name="connsiteY12" fmla="*/ 565051 h 874728"/>
                <a:gd name="connsiteX13" fmla="*/ 281 w 3817425"/>
                <a:gd name="connsiteY13" fmla="*/ 562907 h 874728"/>
                <a:gd name="connsiteX14" fmla="*/ 0 w 3817425"/>
                <a:gd name="connsiteY14" fmla="*/ 561514 h 874728"/>
                <a:gd name="connsiteX15" fmla="*/ 281 w 3817425"/>
                <a:gd name="connsiteY15" fmla="*/ 560121 h 8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17425" h="874728">
                  <a:moveTo>
                    <a:pt x="281" y="0"/>
                  </a:moveTo>
                  <a:lnTo>
                    <a:pt x="3817425" y="0"/>
                  </a:lnTo>
                  <a:lnTo>
                    <a:pt x="3817425" y="561514"/>
                  </a:lnTo>
                  <a:lnTo>
                    <a:pt x="3817425" y="565051"/>
                  </a:lnTo>
                  <a:lnTo>
                    <a:pt x="3816711" y="565051"/>
                  </a:lnTo>
                  <a:lnTo>
                    <a:pt x="3792811" y="683431"/>
                  </a:lnTo>
                  <a:cubicBezTo>
                    <a:pt x="3745263" y="795848"/>
                    <a:pt x="3633948" y="874728"/>
                    <a:pt x="3504211" y="874728"/>
                  </a:cubicBezTo>
                  <a:lnTo>
                    <a:pt x="3497773" y="874079"/>
                  </a:lnTo>
                  <a:lnTo>
                    <a:pt x="319652" y="874079"/>
                  </a:lnTo>
                  <a:lnTo>
                    <a:pt x="313214" y="874728"/>
                  </a:lnTo>
                  <a:cubicBezTo>
                    <a:pt x="183477" y="874728"/>
                    <a:pt x="72162" y="795848"/>
                    <a:pt x="24614" y="683431"/>
                  </a:cubicBezTo>
                  <a:lnTo>
                    <a:pt x="714" y="565051"/>
                  </a:lnTo>
                  <a:lnTo>
                    <a:pt x="281" y="565051"/>
                  </a:lnTo>
                  <a:lnTo>
                    <a:pt x="281" y="562907"/>
                  </a:lnTo>
                  <a:lnTo>
                    <a:pt x="0" y="561514"/>
                  </a:lnTo>
                  <a:lnTo>
                    <a:pt x="281" y="560121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F0D281C3-08D1-4AAA-9242-397BBEBA9E03}"/>
                </a:ext>
              </a:extLst>
            </p:cNvPr>
            <p:cNvSpPr/>
            <p:nvPr/>
          </p:nvSpPr>
          <p:spPr>
            <a:xfrm>
              <a:off x="1234105" y="3147492"/>
              <a:ext cx="4185000" cy="1046508"/>
            </a:xfrm>
            <a:prstGeom prst="rect">
              <a:avLst/>
            </a:prstGeom>
            <a:solidFill>
              <a:srgbClr val="9F293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824E0464-7191-4DBB-8398-79126DB07F26}"/>
                </a:ext>
              </a:extLst>
            </p:cNvPr>
            <p:cNvSpPr/>
            <p:nvPr/>
          </p:nvSpPr>
          <p:spPr>
            <a:xfrm>
              <a:off x="1416132" y="3358110"/>
              <a:ext cx="653507" cy="65350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61F28025-76AF-434F-95A0-FB944F4821A3}"/>
                </a:ext>
              </a:extLst>
            </p:cNvPr>
            <p:cNvSpPr/>
            <p:nvPr/>
          </p:nvSpPr>
          <p:spPr>
            <a:xfrm>
              <a:off x="4582862" y="3358110"/>
              <a:ext cx="653507" cy="65350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                                        </a:t>
              </a: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489AB945-571F-4DFA-8506-482234E15055}"/>
                </a:ext>
              </a:extLst>
            </p:cNvPr>
            <p:cNvSpPr/>
            <p:nvPr/>
          </p:nvSpPr>
          <p:spPr>
            <a:xfrm>
              <a:off x="1735741" y="3358111"/>
              <a:ext cx="3187878" cy="653507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6EE2AB2C-C575-4E30-9AA1-8740604BD2F6}"/>
                </a:ext>
              </a:extLst>
            </p:cNvPr>
            <p:cNvSpPr/>
            <p:nvPr/>
          </p:nvSpPr>
          <p:spPr>
            <a:xfrm>
              <a:off x="1416843" y="3136889"/>
              <a:ext cx="3819525" cy="56072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                       </a:t>
              </a: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1" name="Полилиния: фигура 44">
              <a:extLst>
                <a:ext uri="{FF2B5EF4-FFF2-40B4-BE49-F238E27FC236}">
                  <a16:creationId xmlns:a16="http://schemas.microsoft.com/office/drawing/2014/main" id="{A1A43BB4-3E97-40D8-96DD-74494855F07B}"/>
                </a:ext>
              </a:extLst>
            </p:cNvPr>
            <p:cNvSpPr/>
            <p:nvPr/>
          </p:nvSpPr>
          <p:spPr>
            <a:xfrm>
              <a:off x="1416132" y="3139271"/>
              <a:ext cx="3820238" cy="874729"/>
            </a:xfrm>
            <a:custGeom>
              <a:avLst/>
              <a:gdLst>
                <a:gd name="connsiteX0" fmla="*/ 711 w 3820238"/>
                <a:gd name="connsiteY0" fmla="*/ 0 h 874729"/>
                <a:gd name="connsiteX1" fmla="*/ 3820236 w 3820238"/>
                <a:gd name="connsiteY1" fmla="*/ 0 h 874729"/>
                <a:gd name="connsiteX2" fmla="*/ 3820236 w 3820238"/>
                <a:gd name="connsiteY2" fmla="*/ 547965 h 874729"/>
                <a:gd name="connsiteX3" fmla="*/ 3820238 w 3820238"/>
                <a:gd name="connsiteY3" fmla="*/ 547975 h 874729"/>
                <a:gd name="connsiteX4" fmla="*/ 3820236 w 3820238"/>
                <a:gd name="connsiteY4" fmla="*/ 547985 h 874729"/>
                <a:gd name="connsiteX5" fmla="*/ 3820236 w 3820238"/>
                <a:gd name="connsiteY5" fmla="*/ 560728 h 874729"/>
                <a:gd name="connsiteX6" fmla="*/ 3817664 w 3820238"/>
                <a:gd name="connsiteY6" fmla="*/ 560728 h 874729"/>
                <a:gd name="connsiteX7" fmla="*/ 3794560 w 3820238"/>
                <a:gd name="connsiteY7" fmla="*/ 675162 h 874729"/>
                <a:gd name="connsiteX8" fmla="*/ 3559337 w 3820238"/>
                <a:gd name="connsiteY8" fmla="*/ 868091 h 874729"/>
                <a:gd name="connsiteX9" fmla="*/ 3507487 w 3820238"/>
                <a:gd name="connsiteY9" fmla="*/ 873317 h 874729"/>
                <a:gd name="connsiteX10" fmla="*/ 3507487 w 3820238"/>
                <a:gd name="connsiteY10" fmla="*/ 874729 h 874729"/>
                <a:gd name="connsiteX11" fmla="*/ 3493484 w 3820238"/>
                <a:gd name="connsiteY11" fmla="*/ 874729 h 874729"/>
                <a:gd name="connsiteX12" fmla="*/ 326754 w 3820238"/>
                <a:gd name="connsiteY12" fmla="*/ 874729 h 874729"/>
                <a:gd name="connsiteX13" fmla="*/ 319609 w 3820238"/>
                <a:gd name="connsiteY13" fmla="*/ 874729 h 874729"/>
                <a:gd name="connsiteX14" fmla="*/ 319609 w 3820238"/>
                <a:gd name="connsiteY14" fmla="*/ 874009 h 874729"/>
                <a:gd name="connsiteX15" fmla="*/ 260902 w 3820238"/>
                <a:gd name="connsiteY15" fmla="*/ 868091 h 874729"/>
                <a:gd name="connsiteX16" fmla="*/ 19827 w 3820238"/>
                <a:gd name="connsiteY16" fmla="*/ 660324 h 874729"/>
                <a:gd name="connsiteX17" fmla="*/ 2251 w 3820238"/>
                <a:gd name="connsiteY17" fmla="*/ 560728 h 874729"/>
                <a:gd name="connsiteX18" fmla="*/ 711 w 3820238"/>
                <a:gd name="connsiteY18" fmla="*/ 560728 h 874729"/>
                <a:gd name="connsiteX19" fmla="*/ 711 w 3820238"/>
                <a:gd name="connsiteY19" fmla="*/ 552004 h 874729"/>
                <a:gd name="connsiteX20" fmla="*/ 0 w 3820238"/>
                <a:gd name="connsiteY20" fmla="*/ 547975 h 874729"/>
                <a:gd name="connsiteX21" fmla="*/ 711 w 3820238"/>
                <a:gd name="connsiteY21" fmla="*/ 543946 h 87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20238" h="874729">
                  <a:moveTo>
                    <a:pt x="711" y="0"/>
                  </a:moveTo>
                  <a:lnTo>
                    <a:pt x="3820236" y="0"/>
                  </a:lnTo>
                  <a:lnTo>
                    <a:pt x="3820236" y="547965"/>
                  </a:lnTo>
                  <a:lnTo>
                    <a:pt x="3820238" y="547975"/>
                  </a:lnTo>
                  <a:lnTo>
                    <a:pt x="3820236" y="547985"/>
                  </a:lnTo>
                  <a:lnTo>
                    <a:pt x="3820236" y="560728"/>
                  </a:lnTo>
                  <a:lnTo>
                    <a:pt x="3817664" y="560728"/>
                  </a:lnTo>
                  <a:lnTo>
                    <a:pt x="3794560" y="675162"/>
                  </a:lnTo>
                  <a:cubicBezTo>
                    <a:pt x="3753224" y="772893"/>
                    <a:pt x="3665691" y="846327"/>
                    <a:pt x="3559337" y="868091"/>
                  </a:cubicBezTo>
                  <a:lnTo>
                    <a:pt x="3507487" y="873317"/>
                  </a:lnTo>
                  <a:lnTo>
                    <a:pt x="3507487" y="874729"/>
                  </a:lnTo>
                  <a:lnTo>
                    <a:pt x="3493484" y="874729"/>
                  </a:lnTo>
                  <a:lnTo>
                    <a:pt x="326754" y="874729"/>
                  </a:lnTo>
                  <a:lnTo>
                    <a:pt x="319609" y="874729"/>
                  </a:lnTo>
                  <a:lnTo>
                    <a:pt x="319609" y="874009"/>
                  </a:lnTo>
                  <a:lnTo>
                    <a:pt x="260902" y="868091"/>
                  </a:lnTo>
                  <a:cubicBezTo>
                    <a:pt x="149230" y="845239"/>
                    <a:pt x="58308" y="765420"/>
                    <a:pt x="19827" y="660324"/>
                  </a:cubicBezTo>
                  <a:lnTo>
                    <a:pt x="2251" y="560728"/>
                  </a:lnTo>
                  <a:lnTo>
                    <a:pt x="711" y="560728"/>
                  </a:lnTo>
                  <a:lnTo>
                    <a:pt x="711" y="552004"/>
                  </a:lnTo>
                  <a:lnTo>
                    <a:pt x="0" y="547975"/>
                  </a:lnTo>
                  <a:lnTo>
                    <a:pt x="711" y="543946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613A5C49-0906-463C-B0E9-A0849ED9EDF8}"/>
              </a:ext>
            </a:extLst>
          </p:cNvPr>
          <p:cNvGrpSpPr/>
          <p:nvPr/>
        </p:nvGrpSpPr>
        <p:grpSpPr>
          <a:xfrm>
            <a:off x="2974786" y="4157876"/>
            <a:ext cx="4185000" cy="2047500"/>
            <a:chOff x="1234105" y="2146500"/>
            <a:chExt cx="4185000" cy="2047500"/>
          </a:xfrm>
        </p:grpSpPr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CE68259F-DA26-4B0A-9E25-1EC63D5CEFEE}"/>
                </a:ext>
              </a:extLst>
            </p:cNvPr>
            <p:cNvSpPr/>
            <p:nvPr/>
          </p:nvSpPr>
          <p:spPr>
            <a:xfrm>
              <a:off x="2042428" y="2305763"/>
              <a:ext cx="277144" cy="495000"/>
            </a:xfrm>
            <a:prstGeom prst="ellipse">
              <a:avLst/>
            </a:prstGeom>
            <a:solidFill>
              <a:srgbClr val="4E8542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7EFE6962-A274-4FD7-90A1-F002FBDAC298}"/>
                </a:ext>
              </a:extLst>
            </p:cNvPr>
            <p:cNvSpPr/>
            <p:nvPr/>
          </p:nvSpPr>
          <p:spPr>
            <a:xfrm>
              <a:off x="4337428" y="2304000"/>
              <a:ext cx="277144" cy="495000"/>
            </a:xfrm>
            <a:prstGeom prst="ellipse">
              <a:avLst/>
            </a:prstGeom>
            <a:solidFill>
              <a:srgbClr val="4E8542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5" name="Прямоугольник: скругленные углы 68">
              <a:extLst>
                <a:ext uri="{FF2B5EF4-FFF2-40B4-BE49-F238E27FC236}">
                  <a16:creationId xmlns:a16="http://schemas.microsoft.com/office/drawing/2014/main" id="{4A438955-5DCE-4E7B-86F7-7B30D8E124CB}"/>
                </a:ext>
              </a:extLst>
            </p:cNvPr>
            <p:cNvSpPr/>
            <p:nvPr/>
          </p:nvSpPr>
          <p:spPr>
            <a:xfrm>
              <a:off x="1416000" y="2439000"/>
              <a:ext cx="3825000" cy="15750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6" name="Полилиния: фигура 69">
              <a:extLst>
                <a:ext uri="{FF2B5EF4-FFF2-40B4-BE49-F238E27FC236}">
                  <a16:creationId xmlns:a16="http://schemas.microsoft.com/office/drawing/2014/main" id="{99DBA439-0046-4343-8842-937315427D9C}"/>
                </a:ext>
              </a:extLst>
            </p:cNvPr>
            <p:cNvSpPr/>
            <p:nvPr/>
          </p:nvSpPr>
          <p:spPr>
            <a:xfrm>
              <a:off x="2181000" y="2304000"/>
              <a:ext cx="2295000" cy="270000"/>
            </a:xfrm>
            <a:custGeom>
              <a:avLst/>
              <a:gdLst>
                <a:gd name="connsiteX0" fmla="*/ 0 w 2295000"/>
                <a:gd name="connsiteY0" fmla="*/ 0 h 270000"/>
                <a:gd name="connsiteX1" fmla="*/ 45001 w 2295000"/>
                <a:gd name="connsiteY1" fmla="*/ 0 h 270000"/>
                <a:gd name="connsiteX2" fmla="*/ 2249999 w 2295000"/>
                <a:gd name="connsiteY2" fmla="*/ 0 h 270000"/>
                <a:gd name="connsiteX3" fmla="*/ 2295000 w 2295000"/>
                <a:gd name="connsiteY3" fmla="*/ 0 h 270000"/>
                <a:gd name="connsiteX4" fmla="*/ 2295000 w 2295000"/>
                <a:gd name="connsiteY4" fmla="*/ 45001 h 270000"/>
                <a:gd name="connsiteX5" fmla="*/ 2295000 w 2295000"/>
                <a:gd name="connsiteY5" fmla="*/ 90000 h 270000"/>
                <a:gd name="connsiteX6" fmla="*/ 2295000 w 2295000"/>
                <a:gd name="connsiteY6" fmla="*/ 224999 h 270000"/>
                <a:gd name="connsiteX7" fmla="*/ 2249999 w 2295000"/>
                <a:gd name="connsiteY7" fmla="*/ 270000 h 270000"/>
                <a:gd name="connsiteX8" fmla="*/ 45001 w 2295000"/>
                <a:gd name="connsiteY8" fmla="*/ 270000 h 270000"/>
                <a:gd name="connsiteX9" fmla="*/ 0 w 2295000"/>
                <a:gd name="connsiteY9" fmla="*/ 224999 h 270000"/>
                <a:gd name="connsiteX10" fmla="*/ 0 w 2295000"/>
                <a:gd name="connsiteY10" fmla="*/ 90000 h 270000"/>
                <a:gd name="connsiteX11" fmla="*/ 0 w 2295000"/>
                <a:gd name="connsiteY11" fmla="*/ 45001 h 27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95000" h="270000">
                  <a:moveTo>
                    <a:pt x="0" y="0"/>
                  </a:moveTo>
                  <a:lnTo>
                    <a:pt x="45001" y="0"/>
                  </a:lnTo>
                  <a:lnTo>
                    <a:pt x="2249999" y="0"/>
                  </a:lnTo>
                  <a:lnTo>
                    <a:pt x="2295000" y="0"/>
                  </a:lnTo>
                  <a:lnTo>
                    <a:pt x="2295000" y="45001"/>
                  </a:lnTo>
                  <a:lnTo>
                    <a:pt x="2295000" y="90000"/>
                  </a:lnTo>
                  <a:lnTo>
                    <a:pt x="2295000" y="224999"/>
                  </a:lnTo>
                  <a:cubicBezTo>
                    <a:pt x="2295000" y="249852"/>
                    <a:pt x="2274852" y="270000"/>
                    <a:pt x="2249999" y="270000"/>
                  </a:cubicBezTo>
                  <a:lnTo>
                    <a:pt x="45001" y="270000"/>
                  </a:lnTo>
                  <a:cubicBezTo>
                    <a:pt x="20148" y="270000"/>
                    <a:pt x="0" y="249852"/>
                    <a:pt x="0" y="224999"/>
                  </a:cubicBezTo>
                  <a:lnTo>
                    <a:pt x="0" y="90000"/>
                  </a:lnTo>
                  <a:lnTo>
                    <a:pt x="0" y="45001"/>
                  </a:lnTo>
                  <a:close/>
                </a:path>
              </a:pathLst>
            </a:custGeom>
            <a:solidFill>
              <a:srgbClr val="4E854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99EEC515-331E-4BCC-B59D-316B66CF9386}"/>
                </a:ext>
              </a:extLst>
            </p:cNvPr>
            <p:cNvSpPr/>
            <p:nvPr/>
          </p:nvSpPr>
          <p:spPr>
            <a:xfrm>
              <a:off x="3036000" y="2146500"/>
              <a:ext cx="585000" cy="585000"/>
            </a:xfrm>
            <a:prstGeom prst="ellipse">
              <a:avLst/>
            </a:prstGeom>
            <a:solidFill>
              <a:srgbClr val="4E8542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8" name="Полилиния: фигура 71">
              <a:extLst>
                <a:ext uri="{FF2B5EF4-FFF2-40B4-BE49-F238E27FC236}">
                  <a16:creationId xmlns:a16="http://schemas.microsoft.com/office/drawing/2014/main" id="{95EDAC40-EE6B-435E-9E40-E36B1414E6BE}"/>
                </a:ext>
              </a:extLst>
            </p:cNvPr>
            <p:cNvSpPr/>
            <p:nvPr/>
          </p:nvSpPr>
          <p:spPr>
            <a:xfrm>
              <a:off x="1418944" y="3139271"/>
              <a:ext cx="3817425" cy="874728"/>
            </a:xfrm>
            <a:custGeom>
              <a:avLst/>
              <a:gdLst>
                <a:gd name="connsiteX0" fmla="*/ 281 w 3817425"/>
                <a:gd name="connsiteY0" fmla="*/ 0 h 874728"/>
                <a:gd name="connsiteX1" fmla="*/ 3817425 w 3817425"/>
                <a:gd name="connsiteY1" fmla="*/ 0 h 874728"/>
                <a:gd name="connsiteX2" fmla="*/ 3817425 w 3817425"/>
                <a:gd name="connsiteY2" fmla="*/ 561514 h 874728"/>
                <a:gd name="connsiteX3" fmla="*/ 3817425 w 3817425"/>
                <a:gd name="connsiteY3" fmla="*/ 565051 h 874728"/>
                <a:gd name="connsiteX4" fmla="*/ 3816711 w 3817425"/>
                <a:gd name="connsiteY4" fmla="*/ 565051 h 874728"/>
                <a:gd name="connsiteX5" fmla="*/ 3792811 w 3817425"/>
                <a:gd name="connsiteY5" fmla="*/ 683431 h 874728"/>
                <a:gd name="connsiteX6" fmla="*/ 3504211 w 3817425"/>
                <a:gd name="connsiteY6" fmla="*/ 874728 h 874728"/>
                <a:gd name="connsiteX7" fmla="*/ 3497773 w 3817425"/>
                <a:gd name="connsiteY7" fmla="*/ 874079 h 874728"/>
                <a:gd name="connsiteX8" fmla="*/ 319652 w 3817425"/>
                <a:gd name="connsiteY8" fmla="*/ 874079 h 874728"/>
                <a:gd name="connsiteX9" fmla="*/ 313214 w 3817425"/>
                <a:gd name="connsiteY9" fmla="*/ 874728 h 874728"/>
                <a:gd name="connsiteX10" fmla="*/ 24614 w 3817425"/>
                <a:gd name="connsiteY10" fmla="*/ 683431 h 874728"/>
                <a:gd name="connsiteX11" fmla="*/ 714 w 3817425"/>
                <a:gd name="connsiteY11" fmla="*/ 565051 h 874728"/>
                <a:gd name="connsiteX12" fmla="*/ 281 w 3817425"/>
                <a:gd name="connsiteY12" fmla="*/ 565051 h 874728"/>
                <a:gd name="connsiteX13" fmla="*/ 281 w 3817425"/>
                <a:gd name="connsiteY13" fmla="*/ 562907 h 874728"/>
                <a:gd name="connsiteX14" fmla="*/ 0 w 3817425"/>
                <a:gd name="connsiteY14" fmla="*/ 561514 h 874728"/>
                <a:gd name="connsiteX15" fmla="*/ 281 w 3817425"/>
                <a:gd name="connsiteY15" fmla="*/ 560121 h 87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17425" h="874728">
                  <a:moveTo>
                    <a:pt x="281" y="0"/>
                  </a:moveTo>
                  <a:lnTo>
                    <a:pt x="3817425" y="0"/>
                  </a:lnTo>
                  <a:lnTo>
                    <a:pt x="3817425" y="561514"/>
                  </a:lnTo>
                  <a:lnTo>
                    <a:pt x="3817425" y="565051"/>
                  </a:lnTo>
                  <a:lnTo>
                    <a:pt x="3816711" y="565051"/>
                  </a:lnTo>
                  <a:lnTo>
                    <a:pt x="3792811" y="683431"/>
                  </a:lnTo>
                  <a:cubicBezTo>
                    <a:pt x="3745263" y="795848"/>
                    <a:pt x="3633948" y="874728"/>
                    <a:pt x="3504211" y="874728"/>
                  </a:cubicBezTo>
                  <a:lnTo>
                    <a:pt x="3497773" y="874079"/>
                  </a:lnTo>
                  <a:lnTo>
                    <a:pt x="319652" y="874079"/>
                  </a:lnTo>
                  <a:lnTo>
                    <a:pt x="313214" y="874728"/>
                  </a:lnTo>
                  <a:cubicBezTo>
                    <a:pt x="183477" y="874728"/>
                    <a:pt x="72162" y="795848"/>
                    <a:pt x="24614" y="683431"/>
                  </a:cubicBezTo>
                  <a:lnTo>
                    <a:pt x="714" y="565051"/>
                  </a:lnTo>
                  <a:lnTo>
                    <a:pt x="281" y="565051"/>
                  </a:lnTo>
                  <a:lnTo>
                    <a:pt x="281" y="562907"/>
                  </a:lnTo>
                  <a:lnTo>
                    <a:pt x="0" y="561514"/>
                  </a:lnTo>
                  <a:lnTo>
                    <a:pt x="281" y="560121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CD2D854A-51D9-4498-9969-DB8E38FBDC0E}"/>
                </a:ext>
              </a:extLst>
            </p:cNvPr>
            <p:cNvSpPr/>
            <p:nvPr/>
          </p:nvSpPr>
          <p:spPr>
            <a:xfrm>
              <a:off x="1234105" y="3147492"/>
              <a:ext cx="4185000" cy="1046508"/>
            </a:xfrm>
            <a:prstGeom prst="rect">
              <a:avLst/>
            </a:prstGeom>
            <a:solidFill>
              <a:srgbClr val="4E854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A886E230-EE0D-49F6-9FBE-03B592FB3A49}"/>
                </a:ext>
              </a:extLst>
            </p:cNvPr>
            <p:cNvSpPr/>
            <p:nvPr/>
          </p:nvSpPr>
          <p:spPr>
            <a:xfrm>
              <a:off x="1416132" y="3358110"/>
              <a:ext cx="653507" cy="65350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F946DB5F-C11B-4DE7-BDDD-1D027E1B5480}"/>
                </a:ext>
              </a:extLst>
            </p:cNvPr>
            <p:cNvSpPr/>
            <p:nvPr/>
          </p:nvSpPr>
          <p:spPr>
            <a:xfrm>
              <a:off x="4582862" y="3358110"/>
              <a:ext cx="653507" cy="653507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                                        </a:t>
              </a: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A2ED4CCB-CAC6-43AD-BFE5-16F77B51A69A}"/>
                </a:ext>
              </a:extLst>
            </p:cNvPr>
            <p:cNvSpPr/>
            <p:nvPr/>
          </p:nvSpPr>
          <p:spPr>
            <a:xfrm>
              <a:off x="1735741" y="3358111"/>
              <a:ext cx="3187878" cy="653507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ru-RU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981354A8-E072-4271-831A-47FC3E19011B}"/>
                </a:ext>
              </a:extLst>
            </p:cNvPr>
            <p:cNvSpPr/>
            <p:nvPr/>
          </p:nvSpPr>
          <p:spPr>
            <a:xfrm>
              <a:off x="1416843" y="3136889"/>
              <a:ext cx="3819525" cy="56072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                       </a:t>
              </a: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4" name="Полилиния: фигура 77">
              <a:extLst>
                <a:ext uri="{FF2B5EF4-FFF2-40B4-BE49-F238E27FC236}">
                  <a16:creationId xmlns:a16="http://schemas.microsoft.com/office/drawing/2014/main" id="{47B95A22-A1FE-47FC-8F9D-450CB659D9FD}"/>
                </a:ext>
              </a:extLst>
            </p:cNvPr>
            <p:cNvSpPr/>
            <p:nvPr/>
          </p:nvSpPr>
          <p:spPr>
            <a:xfrm>
              <a:off x="1416132" y="3139271"/>
              <a:ext cx="3820238" cy="874729"/>
            </a:xfrm>
            <a:custGeom>
              <a:avLst/>
              <a:gdLst>
                <a:gd name="connsiteX0" fmla="*/ 711 w 3820238"/>
                <a:gd name="connsiteY0" fmla="*/ 0 h 874729"/>
                <a:gd name="connsiteX1" fmla="*/ 3820236 w 3820238"/>
                <a:gd name="connsiteY1" fmla="*/ 0 h 874729"/>
                <a:gd name="connsiteX2" fmla="*/ 3820236 w 3820238"/>
                <a:gd name="connsiteY2" fmla="*/ 547965 h 874729"/>
                <a:gd name="connsiteX3" fmla="*/ 3820238 w 3820238"/>
                <a:gd name="connsiteY3" fmla="*/ 547975 h 874729"/>
                <a:gd name="connsiteX4" fmla="*/ 3820236 w 3820238"/>
                <a:gd name="connsiteY4" fmla="*/ 547985 h 874729"/>
                <a:gd name="connsiteX5" fmla="*/ 3820236 w 3820238"/>
                <a:gd name="connsiteY5" fmla="*/ 560728 h 874729"/>
                <a:gd name="connsiteX6" fmla="*/ 3817664 w 3820238"/>
                <a:gd name="connsiteY6" fmla="*/ 560728 h 874729"/>
                <a:gd name="connsiteX7" fmla="*/ 3794560 w 3820238"/>
                <a:gd name="connsiteY7" fmla="*/ 675162 h 874729"/>
                <a:gd name="connsiteX8" fmla="*/ 3559337 w 3820238"/>
                <a:gd name="connsiteY8" fmla="*/ 868091 h 874729"/>
                <a:gd name="connsiteX9" fmla="*/ 3507487 w 3820238"/>
                <a:gd name="connsiteY9" fmla="*/ 873317 h 874729"/>
                <a:gd name="connsiteX10" fmla="*/ 3507487 w 3820238"/>
                <a:gd name="connsiteY10" fmla="*/ 874729 h 874729"/>
                <a:gd name="connsiteX11" fmla="*/ 3493484 w 3820238"/>
                <a:gd name="connsiteY11" fmla="*/ 874729 h 874729"/>
                <a:gd name="connsiteX12" fmla="*/ 326754 w 3820238"/>
                <a:gd name="connsiteY12" fmla="*/ 874729 h 874729"/>
                <a:gd name="connsiteX13" fmla="*/ 319609 w 3820238"/>
                <a:gd name="connsiteY13" fmla="*/ 874729 h 874729"/>
                <a:gd name="connsiteX14" fmla="*/ 319609 w 3820238"/>
                <a:gd name="connsiteY14" fmla="*/ 874009 h 874729"/>
                <a:gd name="connsiteX15" fmla="*/ 260902 w 3820238"/>
                <a:gd name="connsiteY15" fmla="*/ 868091 h 874729"/>
                <a:gd name="connsiteX16" fmla="*/ 19827 w 3820238"/>
                <a:gd name="connsiteY16" fmla="*/ 660324 h 874729"/>
                <a:gd name="connsiteX17" fmla="*/ 2251 w 3820238"/>
                <a:gd name="connsiteY17" fmla="*/ 560728 h 874729"/>
                <a:gd name="connsiteX18" fmla="*/ 711 w 3820238"/>
                <a:gd name="connsiteY18" fmla="*/ 560728 h 874729"/>
                <a:gd name="connsiteX19" fmla="*/ 711 w 3820238"/>
                <a:gd name="connsiteY19" fmla="*/ 552004 h 874729"/>
                <a:gd name="connsiteX20" fmla="*/ 0 w 3820238"/>
                <a:gd name="connsiteY20" fmla="*/ 547975 h 874729"/>
                <a:gd name="connsiteX21" fmla="*/ 711 w 3820238"/>
                <a:gd name="connsiteY21" fmla="*/ 543946 h 87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20238" h="874729">
                  <a:moveTo>
                    <a:pt x="711" y="0"/>
                  </a:moveTo>
                  <a:lnTo>
                    <a:pt x="3820236" y="0"/>
                  </a:lnTo>
                  <a:lnTo>
                    <a:pt x="3820236" y="547965"/>
                  </a:lnTo>
                  <a:lnTo>
                    <a:pt x="3820238" y="547975"/>
                  </a:lnTo>
                  <a:lnTo>
                    <a:pt x="3820236" y="547985"/>
                  </a:lnTo>
                  <a:lnTo>
                    <a:pt x="3820236" y="560728"/>
                  </a:lnTo>
                  <a:lnTo>
                    <a:pt x="3817664" y="560728"/>
                  </a:lnTo>
                  <a:lnTo>
                    <a:pt x="3794560" y="675162"/>
                  </a:lnTo>
                  <a:cubicBezTo>
                    <a:pt x="3753224" y="772893"/>
                    <a:pt x="3665691" y="846327"/>
                    <a:pt x="3559337" y="868091"/>
                  </a:cubicBezTo>
                  <a:lnTo>
                    <a:pt x="3507487" y="873317"/>
                  </a:lnTo>
                  <a:lnTo>
                    <a:pt x="3507487" y="874729"/>
                  </a:lnTo>
                  <a:lnTo>
                    <a:pt x="3493484" y="874729"/>
                  </a:lnTo>
                  <a:lnTo>
                    <a:pt x="326754" y="874729"/>
                  </a:lnTo>
                  <a:lnTo>
                    <a:pt x="319609" y="874729"/>
                  </a:lnTo>
                  <a:lnTo>
                    <a:pt x="319609" y="874009"/>
                  </a:lnTo>
                  <a:lnTo>
                    <a:pt x="260902" y="868091"/>
                  </a:lnTo>
                  <a:cubicBezTo>
                    <a:pt x="149230" y="845239"/>
                    <a:pt x="58308" y="765420"/>
                    <a:pt x="19827" y="660324"/>
                  </a:cubicBezTo>
                  <a:lnTo>
                    <a:pt x="2251" y="560728"/>
                  </a:lnTo>
                  <a:lnTo>
                    <a:pt x="711" y="560728"/>
                  </a:lnTo>
                  <a:lnTo>
                    <a:pt x="711" y="552004"/>
                  </a:lnTo>
                  <a:lnTo>
                    <a:pt x="0" y="547975"/>
                  </a:lnTo>
                  <a:lnTo>
                    <a:pt x="711" y="543946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sp>
        <p:nvSpPr>
          <p:cNvPr id="55" name="Прямоугольник 54"/>
          <p:cNvSpPr/>
          <p:nvPr/>
        </p:nvSpPr>
        <p:spPr>
          <a:xfrm>
            <a:off x="3663813" y="1761843"/>
            <a:ext cx="604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ln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</a:rPr>
              <a:t>01</a:t>
            </a:r>
            <a:endParaRPr lang="ru-RU" sz="1400" b="1" dirty="0">
              <a:ln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207568" y="2540042"/>
            <a:ext cx="32336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освітнє середовище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8071861" y="1792733"/>
            <a:ext cx="604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ln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</a:rPr>
              <a:t>03</a:t>
            </a:r>
            <a:endParaRPr lang="ru-RU" sz="1400" b="1" dirty="0">
              <a:ln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6600056" y="2527066"/>
            <a:ext cx="35283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система педагогічної діяльності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5138883" y="4021470"/>
            <a:ext cx="604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ln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</a:rPr>
              <a:t>04</a:t>
            </a:r>
            <a:endParaRPr lang="ru-RU" sz="1400" b="1" dirty="0">
              <a:ln/>
              <a:solidFill>
                <a:schemeClr val="bg1"/>
              </a:solidFill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226666" y="5008994"/>
            <a:ext cx="3681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система оцінювання</a:t>
            </a:r>
          </a:p>
        </p:txBody>
      </p:sp>
    </p:spTree>
    <p:extLst>
      <p:ext uri="{BB962C8B-B14F-4D97-AF65-F5344CB8AC3E}">
        <p14:creationId xmlns:p14="http://schemas.microsoft.com/office/powerpoint/2010/main" val="359978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116732"/>
            <a:ext cx="8229600" cy="817123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обрахунку анкет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3725" y="1030778"/>
            <a:ext cx="10294667" cy="5827222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Крок 1</a:t>
            </a:r>
          </a:p>
          <a:p>
            <a:pPr marL="68580" indent="0">
              <a:buNone/>
            </a:pP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Співставляємо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отримані відповіді з балами по кожному з рівнів оцінювання:  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«цілком задоволений/задоволена», «завжди», «дотримано» - оцінюються на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бали (високий рівень)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«здебільшого», «в основному», «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 так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бали (достатній рівень)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 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«іноді» -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бали (рівень, що вимагає покращення)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«не задоволений/на», «не комфортно», «не дотримана» -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 (низький рівень)</a:t>
            </a:r>
          </a:p>
        </p:txBody>
      </p:sp>
    </p:spTree>
    <p:extLst>
      <p:ext uri="{BB962C8B-B14F-4D97-AF65-F5344CB8AC3E}">
        <p14:creationId xmlns:p14="http://schemas.microsoft.com/office/powerpoint/2010/main" val="74306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078" y="283403"/>
            <a:ext cx="7250479" cy="797252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обрахунку анкет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3678" y="1357770"/>
            <a:ext cx="8816594" cy="4896544"/>
          </a:xfrm>
        </p:spPr>
        <p:txBody>
          <a:bodyPr>
            <a:normAutofit fontScale="62500" lnSpcReduction="20000"/>
          </a:bodyPr>
          <a:lstStyle/>
          <a:p>
            <a:pPr marL="68580" indent="0">
              <a:buNone/>
            </a:pPr>
            <a:r>
              <a:rPr lang="uk-UA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Крок 2</a:t>
            </a:r>
          </a:p>
          <a:p>
            <a:pPr marL="68580" indent="0">
              <a:buNone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Сумуємо загальну кількість відповідей по кожному з рівнів оцінювання та множимо на відповідний бал:</a:t>
            </a:r>
          </a:p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 «так» обрали 25 респондентів </a:t>
            </a:r>
          </a:p>
          <a:p>
            <a:pPr marL="68580" indent="0">
              <a:buNone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25х4 бали = 100</a:t>
            </a:r>
          </a:p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 «переважно так» - 40 респондентів  </a:t>
            </a:r>
          </a:p>
          <a:p>
            <a:pPr marL="68580" indent="0">
              <a:buNone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40х3 бали = 120</a:t>
            </a:r>
          </a:p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 «переважно ні» - 15 респондентів  </a:t>
            </a:r>
          </a:p>
          <a:p>
            <a:pPr marL="68580" indent="0">
              <a:buNone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15х2 бали = 30 </a:t>
            </a:r>
          </a:p>
          <a:p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 «ні» - 20 респондентів </a:t>
            </a:r>
          </a:p>
          <a:p>
            <a:pPr marL="68580" indent="0">
              <a:buNone/>
            </a:pPr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20х1 бал = 20 </a:t>
            </a:r>
          </a:p>
        </p:txBody>
      </p:sp>
    </p:spTree>
    <p:extLst>
      <p:ext uri="{BB962C8B-B14F-4D97-AF65-F5344CB8AC3E}">
        <p14:creationId xmlns:p14="http://schemas.microsoft.com/office/powerpoint/2010/main" val="117819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3745" y="283516"/>
            <a:ext cx="7024744" cy="829896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Алгоритм обрахунку анкет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301599" y="1165787"/>
                <a:ext cx="8593379" cy="3769643"/>
              </a:xfrm>
            </p:spPr>
            <p:txBody>
              <a:bodyPr>
                <a:normAutofit fontScale="92500" lnSpcReduction="10000"/>
              </a:bodyPr>
              <a:lstStyle/>
              <a:p>
                <a:pPr marL="68580" indent="0">
                  <a:buNone/>
                </a:pPr>
                <a:r>
                  <a:rPr lang="uk-UA" sz="22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Крок 3</a:t>
                </a:r>
              </a:p>
              <a:p>
                <a:pPr marL="68580" indent="0">
                  <a:buNone/>
                </a:pPr>
                <a:r>
                  <a:rPr lang="uk-UA" sz="2200" dirty="0">
                    <a:latin typeface="Times New Roman" pitchFamily="18" charset="0"/>
                    <a:cs typeface="Times New Roman" pitchFamily="18" charset="0"/>
                  </a:rPr>
                  <a:t>Обраховуємо середньоарифметичне значення питання.</a:t>
                </a:r>
              </a:p>
              <a:p>
                <a:pPr marL="68580" indent="0" algn="just">
                  <a:buNone/>
                </a:pPr>
                <a:r>
                  <a:rPr lang="uk-UA" sz="2200" dirty="0">
                    <a:latin typeface="Times New Roman" pitchFamily="18" charset="0"/>
                    <a:cs typeface="Times New Roman" pitchFamily="18" charset="0"/>
                  </a:rPr>
                  <a:t>Загальну суму балів ділимо на кількість опитаних респондентів:</a:t>
                </a:r>
              </a:p>
              <a:p>
                <a:pPr marL="68580" indent="0">
                  <a:buNone/>
                </a:pPr>
                <a:endParaRPr lang="uk-UA" sz="3200" dirty="0">
                  <a:latin typeface="Times New Roman" panose="02020603050405020304" pitchFamily="18" charset="0"/>
                  <a:cs typeface="Times New Roman" pitchFamily="18" charset="0"/>
                </a:endParaRP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uk-UA" sz="3200" b="0" i="1" smtClean="0">
                            <a:latin typeface="Cambria Math"/>
                          </a:rPr>
                          <m:t>100+120+30+20</m:t>
                        </m:r>
                      </m:num>
                      <m:den>
                        <m:r>
                          <a:rPr lang="uk-UA" sz="3200" b="0" i="1" smtClean="0">
                            <a:latin typeface="Cambria Math"/>
                          </a:rPr>
                          <m:t>100 (всього опитаних респондентів)</m:t>
                        </m:r>
                      </m:den>
                    </m:f>
                    <m:r>
                      <a:rPr lang="en-US" sz="32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uk-UA" sz="3200" dirty="0">
                    <a:latin typeface="Times New Roman" panose="02020603050405020304" pitchFamily="18" charset="0"/>
                    <a:cs typeface="Times New Roman" pitchFamily="18" charset="0"/>
                  </a:rPr>
                  <a:t>2,7</a:t>
                </a:r>
              </a:p>
              <a:p>
                <a:pPr marL="68580" indent="0">
                  <a:buNone/>
                </a:pPr>
                <a:endParaRPr lang="uk-UA" sz="3200" dirty="0">
                  <a:latin typeface="Times New Roman" panose="02020603050405020304" pitchFamily="18" charset="0"/>
                  <a:cs typeface="Times New Roman" pitchFamily="18" charset="0"/>
                </a:endParaRPr>
              </a:p>
              <a:p>
                <a:pPr marL="68580" indent="0">
                  <a:buNone/>
                </a:pPr>
                <a:r>
                  <a:rPr lang="uk-UA" sz="2200" dirty="0" err="1">
                    <a:latin typeface="Times New Roman" panose="02020603050405020304" pitchFamily="18" charset="0"/>
                    <a:cs typeface="Times New Roman" pitchFamily="18" charset="0"/>
                  </a:rPr>
                  <a:t>Співставляємо</a:t>
                </a:r>
                <a:r>
                  <a:rPr lang="uk-UA" sz="2200" dirty="0">
                    <a:latin typeface="Times New Roman" panose="02020603050405020304" pitchFamily="18" charset="0"/>
                    <a:cs typeface="Times New Roman" pitchFamily="18" charset="0"/>
                  </a:rPr>
                  <a:t> отримане середньоарифметичне значення зі шкалою визначення рівня якості освітньої діяльності:</a:t>
                </a:r>
              </a:p>
              <a:p>
                <a:pPr marL="68580" indent="0">
                  <a:buNone/>
                </a:pPr>
                <a:endParaRPr lang="uk-UA" sz="45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1599" y="1165787"/>
                <a:ext cx="8593379" cy="3769643"/>
              </a:xfrm>
              <a:blipFill>
                <a:blip r:embed="rId2"/>
                <a:stretch>
                  <a:fillRect t="-1616" b="-64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595807"/>
              </p:ext>
            </p:extLst>
          </p:nvPr>
        </p:nvGraphicFramePr>
        <p:xfrm>
          <a:off x="2647929" y="5271426"/>
          <a:ext cx="7200800" cy="107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3,61 – 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2,66 – 3,60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1,66 – 2,65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1,0 – 1,65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Високий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Достатній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Вимагає покращення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itchFamily="18" charset="0"/>
                          <a:cs typeface="Times New Roman" pitchFamily="18" charset="0"/>
                        </a:rPr>
                        <a:t>Низький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00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59941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 вчителів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4" y="1804924"/>
            <a:ext cx="7495332" cy="429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08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іаграма відповідей у Формах. Назва запитання: 1. Яку тематику для професійного зростання Ви обирали упродовж останніх 5 років? (може бути декілька відповідей). Кількість відповідей: 46 відповідей.">
            <a:extLst>
              <a:ext uri="{FF2B5EF4-FFF2-40B4-BE49-F238E27FC236}">
                <a16:creationId xmlns:a16="http://schemas.microsoft.com/office/drawing/2014/main" id="{5C31834B-8F60-53ED-5EEA-05E79DF33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44" y="1048778"/>
            <a:ext cx="11160868" cy="567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782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Діаграма відповідей у Формах. Назва запитання: 2. За якими формами відбувалося підвищення Вашої професійної кваліфікації. Кількість відповідей: 46 відповідей.">
            <a:extLst>
              <a:ext uri="{FF2B5EF4-FFF2-40B4-BE49-F238E27FC236}">
                <a16:creationId xmlns:a16="http://schemas.microsoft.com/office/drawing/2014/main" id="{1BFFBBB0-8E70-A57F-CBE4-60FFCBF96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30" y="1496734"/>
            <a:ext cx="11277600" cy="536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775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іаграма відповідей у Формах. Назва запитання: 3. Чи створені умови для посітйного підвищення кваліфікації педагогів, їхньої чергової та позачергової атестації, сертифікації. Кількість відповідей: 46 відповідей.">
            <a:extLst>
              <a:ext uri="{FF2B5EF4-FFF2-40B4-BE49-F238E27FC236}">
                <a16:creationId xmlns:a16="http://schemas.microsoft.com/office/drawing/2014/main" id="{DFEE6B1A-8650-57A6-782F-FA375F58E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08" y="1783137"/>
            <a:ext cx="11190051" cy="507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934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Діаграма відповідей у Формах. Назва запитання: 4. Що перешкоджає Вашому професійному розвитку?. Кількість відповідей: 46 відповідей.">
            <a:extLst>
              <a:ext uri="{FF2B5EF4-FFF2-40B4-BE49-F238E27FC236}">
                <a16:creationId xmlns:a16="http://schemas.microsoft.com/office/drawing/2014/main" id="{C31D5F3F-BB63-FA1D-5A2E-2BA6D9AC5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94" y="1413494"/>
            <a:ext cx="11452698" cy="544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108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Діаграма відповідей у Формах. Назва запитання: 5. Які джерела/ресурси Ви використовуєте під час розроблення календарно-тематичного планування?. Кількість відповідей: 46 відповідей.">
            <a:extLst>
              <a:ext uri="{FF2B5EF4-FFF2-40B4-BE49-F238E27FC236}">
                <a16:creationId xmlns:a16="http://schemas.microsoft.com/office/drawing/2014/main" id="{38C700FB-A30B-AF07-9222-641EA0AC4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319" y="1247640"/>
            <a:ext cx="10635574" cy="540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837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433B2E-9F48-4F15-C552-590A9F7FC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423" y="802648"/>
            <a:ext cx="8899701" cy="582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397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Діаграма відповідей у Формах. Назва запитання: 7. Для оцінювання здобувачів освіти Ви використовуєте. Кількість відповідей: 46 відповідей.">
            <a:extLst>
              <a:ext uri="{FF2B5EF4-FFF2-40B4-BE49-F238E27FC236}">
                <a16:creationId xmlns:a16="http://schemas.microsoft.com/office/drawing/2014/main" id="{1D33411F-0FEF-8A01-3542-286AFA0BC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25" y="1415104"/>
            <a:ext cx="11190051" cy="531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724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Діаграма відповідей у Формах. Назва запитання: 8. Які критерії оцінювання Ви використовуєте для предмета, який викладаєте?. Кількість відповідей: 46 відповідей.">
            <a:extLst>
              <a:ext uri="{FF2B5EF4-FFF2-40B4-BE49-F238E27FC236}">
                <a16:creationId xmlns:a16="http://schemas.microsoft.com/office/drawing/2014/main" id="{3243F608-B297-15D2-A038-2B2F61B8F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09" y="1528379"/>
            <a:ext cx="11374877" cy="478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006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Діаграма відповідей у Формах. Назва запитання: 9. Як здобувачі освіти дізнаються про критерії, за якими Ви оцінюєте їхні навчальні досягнення?. Кількість відповідей: 46 відповідей.">
            <a:extLst>
              <a:ext uri="{FF2B5EF4-FFF2-40B4-BE49-F238E27FC236}">
                <a16:creationId xmlns:a16="http://schemas.microsoft.com/office/drawing/2014/main" id="{CC3E2F7A-30AC-AF39-CBAF-020BE192C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42" y="1514999"/>
            <a:ext cx="11151140" cy="505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299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BF4DD0-2959-80E5-7AC8-8C141E3FD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039" y="1459149"/>
            <a:ext cx="9385212" cy="524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724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Діаграма відповідей у Формах. Назва запитання: 11. Що Ви робите для того, щоб запобігти випадкам порушень академічної доброчесності серед здобувачів освіти?. Кількість відповідей: 46 відповідей.">
            <a:extLst>
              <a:ext uri="{FF2B5EF4-FFF2-40B4-BE49-F238E27FC236}">
                <a16:creationId xmlns:a16="http://schemas.microsoft.com/office/drawing/2014/main" id="{5C0949AD-4CB1-4819-8ACF-7D96A162B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37" y="1173163"/>
            <a:ext cx="11413787" cy="580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312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0D87E5-94CB-4206-A976-0FD928772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025" y="1050587"/>
            <a:ext cx="9979052" cy="558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14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Діаграма відповідей у Формах. Назва запитання: 13. Вкажіть у який спосіб Ви поширюєте власний педагогічний досвід?. Кількість відповідей: 46 відповідей.">
            <a:extLst>
              <a:ext uri="{FF2B5EF4-FFF2-40B4-BE49-F238E27FC236}">
                <a16:creationId xmlns:a16="http://schemas.microsoft.com/office/drawing/2014/main" id="{83635184-F811-1D12-9011-C8E244383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73" y="1540922"/>
            <a:ext cx="10966315" cy="521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511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Діаграма відповідей у Формах. Назва запитання: 14. Які форми комунікації з батьками Ви використовуєте?. Кількість відповідей: 46 відповідей.">
            <a:extLst>
              <a:ext uri="{FF2B5EF4-FFF2-40B4-BE49-F238E27FC236}">
                <a16:creationId xmlns:a16="http://schemas.microsoft.com/office/drawing/2014/main" id="{1681B3C4-CC3E-C64C-0FD1-8052887C7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2" y="1483297"/>
            <a:ext cx="11297055" cy="503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102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Діаграма відповідей у Формах. Назва запитання: 15. Наскільки Ви задоволені освітнім середовищем та умовами праці?. Кількість відповідей: 46 відповідей.">
            <a:extLst>
              <a:ext uri="{FF2B5EF4-FFF2-40B4-BE49-F238E27FC236}">
                <a16:creationId xmlns:a16="http://schemas.microsoft.com/office/drawing/2014/main" id="{1D957EE1-6C37-A20F-4C43-B0A4DF0AB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1" y="1498725"/>
            <a:ext cx="11491609" cy="4931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442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Діаграма відповідей у Формах. Назва запитання: 16.  Якщо Ви незадоволені умовами праці, то що, на Вашу думку, потребує покращення?. Кількість відповідей: 46 відповідей.">
            <a:extLst>
              <a:ext uri="{FF2B5EF4-FFF2-40B4-BE49-F238E27FC236}">
                <a16:creationId xmlns:a16="http://schemas.microsoft.com/office/drawing/2014/main" id="{CAB293C6-6FCD-B6F3-63F6-75406BCB1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30" y="1408870"/>
            <a:ext cx="11462426" cy="544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2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Діаграма відповідей у Формах. Назва запитання: 17. Ви задоволені мотиваційними заходами, які практикують у закладі освіти?. Кількість відповідей: 46 відповідей.">
            <a:extLst>
              <a:ext uri="{FF2B5EF4-FFF2-40B4-BE49-F238E27FC236}">
                <a16:creationId xmlns:a16="http://schemas.microsoft.com/office/drawing/2014/main" id="{6719EBC8-2312-9432-7F8E-00146E6C8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15" y="1567826"/>
            <a:ext cx="11442970" cy="481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287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Діаграма відповідей у Формах. Назва запитання: 18. Психологічний клімат закладу сприяє співпраці педагогів?. Кількість відповідей: 46 відповідей.">
            <a:extLst>
              <a:ext uri="{FF2B5EF4-FFF2-40B4-BE49-F238E27FC236}">
                <a16:creationId xmlns:a16="http://schemas.microsoft.com/office/drawing/2014/main" id="{0B78693A-A6D2-DD2A-AD6D-E7E9DA7FA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87" y="1506845"/>
            <a:ext cx="11287328" cy="474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029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Діаграма відповідей у Формах. Назва запитання: 19. Наскільки Ви погоджуєтесь із твердженнями. Кількість відповідей: .">
            <a:extLst>
              <a:ext uri="{FF2B5EF4-FFF2-40B4-BE49-F238E27FC236}">
                <a16:creationId xmlns:a16="http://schemas.microsoft.com/office/drawing/2014/main" id="{935FB374-57CC-476D-5CA1-EA3725FEE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23" y="1430518"/>
            <a:ext cx="11832077" cy="497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910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Діаграма відповідей у Формах. Назва запитання: 20. Вас задовольняють умови організації харчування у закладі?. Кількість відповідей: 46 відповідей.">
            <a:extLst>
              <a:ext uri="{FF2B5EF4-FFF2-40B4-BE49-F238E27FC236}">
                <a16:creationId xmlns:a16="http://schemas.microsoft.com/office/drawing/2014/main" id="{D20817A6-A509-3A94-DD31-984E0A3D0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07" y="1454244"/>
            <a:ext cx="11666706" cy="490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Діаграма відповідей у Формах. Назва запитання: 21. У закладі розроблені правила поведінки та учасники освітнього процесу дотримуються їх?. Кількість відповідей: 46 відповідей.">
            <a:extLst>
              <a:ext uri="{FF2B5EF4-FFF2-40B4-BE49-F238E27FC236}">
                <a16:creationId xmlns:a16="http://schemas.microsoft.com/office/drawing/2014/main" id="{02B3ECF6-4A29-342B-3C64-74465DFAE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81" y="1484229"/>
            <a:ext cx="11326238" cy="513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851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Діаграма відповідей у Формах. Назва запитання: 22.  Чи надходили до Вас звернення/повідомлення від учнів про булінг впродовж останнього навчального року?. Кількість відповідей: 46 відповідей.">
            <a:extLst>
              <a:ext uri="{FF2B5EF4-FFF2-40B4-BE49-F238E27FC236}">
                <a16:creationId xmlns:a16="http://schemas.microsoft.com/office/drawing/2014/main" id="{7D9EF1B8-5B99-44CF-FE22-37F03B690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78" y="1467950"/>
            <a:ext cx="11284454" cy="511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7985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Діаграма відповідей у Формах. Назва запитання: 23. Чи зустрічались Ви з випадками мобінгу за останній рік?. Кількість відповідей: 46 відповідей.">
            <a:extLst>
              <a:ext uri="{FF2B5EF4-FFF2-40B4-BE49-F238E27FC236}">
                <a16:creationId xmlns:a16="http://schemas.microsoft.com/office/drawing/2014/main" id="{44C19FC3-606C-6CDC-67C4-0D6CB47D7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06" y="1421975"/>
            <a:ext cx="11627796" cy="4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3117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Діаграма відповідей у Формах. Назва запитання: 24. Якщо Ви зустрічались із випадками мобінгу щодо себе, то від кого?. Кількість відповідей: 46 відповідей.">
            <a:extLst>
              <a:ext uri="{FF2B5EF4-FFF2-40B4-BE49-F238E27FC236}">
                <a16:creationId xmlns:a16="http://schemas.microsoft.com/office/drawing/2014/main" id="{1DCF1DE2-65BA-2F01-D37D-767F542F5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270" y="175097"/>
            <a:ext cx="92252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409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Діаграма відповідей у Формах. Назва запитання: 25. У закладі реагують на Ваші звернення при випадках булінгу та мобінгу?. Кількість відповідей: 46 відповідей.">
            <a:extLst>
              <a:ext uri="{FF2B5EF4-FFF2-40B4-BE49-F238E27FC236}">
                <a16:creationId xmlns:a16="http://schemas.microsoft.com/office/drawing/2014/main" id="{62F365F0-DAE0-DE22-129B-70CD14BD3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06" y="1489062"/>
            <a:ext cx="11676434" cy="491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377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Діаграма відповідей у Формах. Назва запитання: 26.  У закладі освіти проводиться навчання, просвітницька робота за участі відповідних служб/органів/організацій для учасників освітнього процесу з метою виявлення ознак булінгу (цькування) та запобігання його прояву?&#10;. Кількість відповідей: 46 відповідей.">
            <a:extLst>
              <a:ext uri="{FF2B5EF4-FFF2-40B4-BE49-F238E27FC236}">
                <a16:creationId xmlns:a16="http://schemas.microsoft.com/office/drawing/2014/main" id="{53C3C647-93A2-4BED-7D38-E3C77E6BF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2" y="1468281"/>
            <a:ext cx="11297055" cy="512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5729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Діаграма відповідей у Формах. Назва запитання: 27.   Зазначте в розробленні яких документів Ви брали участь: (можна обрати кілька варіантів відповідей)&#10;. Кількість відповідей: 46 відповідей.">
            <a:extLst>
              <a:ext uri="{FF2B5EF4-FFF2-40B4-BE49-F238E27FC236}">
                <a16:creationId xmlns:a16="http://schemas.microsoft.com/office/drawing/2014/main" id="{E7AD1B5C-AFDC-C824-0C0A-345BFA823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50" y="1300424"/>
            <a:ext cx="10723123" cy="544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3088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Діаграма відповідей у Формах. Назва запитання: 28.  Оцініть діяльність педагогічної ради закладу освіти:. Кількість відповідей: .">
            <a:extLst>
              <a:ext uri="{FF2B5EF4-FFF2-40B4-BE49-F238E27FC236}">
                <a16:creationId xmlns:a16="http://schemas.microsoft.com/office/drawing/2014/main" id="{3E164400-6A3F-536A-2E42-EABE1F522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17" y="1314004"/>
            <a:ext cx="11335966" cy="554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037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Діаграма відповідей у Формах. Назва запитання: 29.   У закладі освіти проводяться навчання/інструктажі з охорони праці, безпеки життєдіяльності, пожежної безпеки, правил поведінки в умовах надзвичайних ситуацій, інструктажі з домедичної допомоги&#10;. Кількість відповідей: 46 відповідей.">
            <a:extLst>
              <a:ext uri="{FF2B5EF4-FFF2-40B4-BE49-F238E27FC236}">
                <a16:creationId xmlns:a16="http://schemas.microsoft.com/office/drawing/2014/main" id="{CA8BA772-3AD2-BBC2-3D57-FFA76FE07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75" y="1392378"/>
            <a:ext cx="11442970" cy="518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5845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Діаграма відповідей у Формах. Назва запитання: 30. У закладі освіти розроблений алгоритм дій у разі нещасного випадку із учасниками освітнього процесу? Ви дотримуєтесь його?. Кількість відповідей: 46 відповідей.">
            <a:extLst>
              <a:ext uri="{FF2B5EF4-FFF2-40B4-BE49-F238E27FC236}">
                <a16:creationId xmlns:a16="http://schemas.microsoft.com/office/drawing/2014/main" id="{85F03998-B8FF-49A7-6642-659560A06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49" y="1468965"/>
            <a:ext cx="11102502" cy="503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1394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Діаграма відповідей у Формах. Назва запитання: 31. У закладі освіти проводиться інформаційні, освітні заходи, спрямовані на формування негативного ставлення до корупції?&#10;. Кількість відповідей: 46 відповідей.">
            <a:extLst>
              <a:ext uri="{FF2B5EF4-FFF2-40B4-BE49-F238E27FC236}">
                <a16:creationId xmlns:a16="http://schemas.microsoft.com/office/drawing/2014/main" id="{E0341AE7-F562-B84F-53C3-3C4649EE2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55" y="1372923"/>
            <a:ext cx="11442970" cy="518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2964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718307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 здобувачів освіти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372" y="1760237"/>
            <a:ext cx="6616592" cy="458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311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087581" y="1370965"/>
            <a:ext cx="10515600" cy="217233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закладі в здобувають освіту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8-11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182 учні.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анкетуванні взяли участь 62 учні,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становить </a:t>
            </a:r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45%.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0575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Діаграма відповідей у Формах. Назва запитання: Клас&#10;. Кількість відповідей: 62 відповіді.">
            <a:extLst>
              <a:ext uri="{FF2B5EF4-FFF2-40B4-BE49-F238E27FC236}">
                <a16:creationId xmlns:a16="http://schemas.microsoft.com/office/drawing/2014/main" id="{E34411A3-FBAF-5512-30E8-0B4A17098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87" y="1366465"/>
            <a:ext cx="11190051" cy="531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2486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Діаграма відповідей у Формах. Назва запитання: 1. З яким настроєм Ви зазвичай ідете до школи?  . Кількість відповідей: 62 відповіді.">
            <a:extLst>
              <a:ext uri="{FF2B5EF4-FFF2-40B4-BE49-F238E27FC236}">
                <a16:creationId xmlns:a16="http://schemas.microsoft.com/office/drawing/2014/main" id="{BFED4CE3-E6D1-755B-AC70-56E8142D7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16" y="1643634"/>
            <a:ext cx="11540247" cy="485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0874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Діаграма відповідей у Формах. Назва запитання: 2. Як Ви почуваєтеся у ліцеї?  . Кількість відповідей: 62 відповіді.">
            <a:extLst>
              <a:ext uri="{FF2B5EF4-FFF2-40B4-BE49-F238E27FC236}">
                <a16:creationId xmlns:a16="http://schemas.microsoft.com/office/drawing/2014/main" id="{25A63D55-6856-1CCD-78F1-FB254DCEA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23" y="1505432"/>
            <a:ext cx="11637523" cy="489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7166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Діаграма відповідей у Формах. Назва запитання: 3. Вас задовольняє розклад занять?. Кількість відповідей: 62 відповіді.">
            <a:extLst>
              <a:ext uri="{FF2B5EF4-FFF2-40B4-BE49-F238E27FC236}">
                <a16:creationId xmlns:a16="http://schemas.microsoft.com/office/drawing/2014/main" id="{6D0F1B2C-8D74-7817-9981-A7B7B7485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47" y="1559040"/>
            <a:ext cx="11209506" cy="471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483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Діаграма відповідей у Формах. Назва запитання: 4. Якщо розклад занять не задовольняє, то чому?. Кількість відповідей: 62 відповіді.">
            <a:extLst>
              <a:ext uri="{FF2B5EF4-FFF2-40B4-BE49-F238E27FC236}">
                <a16:creationId xmlns:a16="http://schemas.microsoft.com/office/drawing/2014/main" id="{BB17B46B-C4CD-5536-FB99-CD65632D3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55" y="1385595"/>
            <a:ext cx="10781489" cy="512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6207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Діаграма відповідей у Формах. Назва запитання: 5. Як Ви оціните за 4-бальною шкалою(1 – дуже погано … 4 – дуже добре). Кількість відповідей: .">
            <a:extLst>
              <a:ext uri="{FF2B5EF4-FFF2-40B4-BE49-F238E27FC236}">
                <a16:creationId xmlns:a16="http://schemas.microsoft.com/office/drawing/2014/main" id="{0A758F04-5FE8-20C9-8031-953F9A0B7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70" y="1370049"/>
            <a:ext cx="11861260" cy="505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6893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Діаграма відповідей у Формах. Назва запитання: 6. Чи є харчування, яке пропонує шкільна їдальня, смачним та корисним?. Кількість відповідей: 62 відповіді.">
            <a:extLst>
              <a:ext uri="{FF2B5EF4-FFF2-40B4-BE49-F238E27FC236}">
                <a16:creationId xmlns:a16="http://schemas.microsoft.com/office/drawing/2014/main" id="{2037FB86-BE5C-2BD8-78E4-02DE22F64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50" y="1411777"/>
            <a:ext cx="11744528" cy="494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4470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Діаграма відповідей у Формах. Назва запитання: 7. Інформують Вас учителі, керівництво школи щодо правил охорони праці, техніки безпеки під час занять, пожежної безпеки, правил поведінки під час надзвичайних ситуацій?. Кількість відповідей: 62 відповіді.">
            <a:extLst>
              <a:ext uri="{FF2B5EF4-FFF2-40B4-BE49-F238E27FC236}">
                <a16:creationId xmlns:a16="http://schemas.microsoft.com/office/drawing/2014/main" id="{BA8E3182-AB6A-AAF4-FBE7-B07B0D19C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48" y="1111857"/>
            <a:ext cx="11306783" cy="574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51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Діаграма відповідей у Формах. Назва запитання: 8. Чи використовується під час навчання та позаурочних заходів:. Кількість відповідей: .">
            <a:extLst>
              <a:ext uri="{FF2B5EF4-FFF2-40B4-BE49-F238E27FC236}">
                <a16:creationId xmlns:a16="http://schemas.microsoft.com/office/drawing/2014/main" id="{0F26952D-F69F-EC91-1839-CBFCC044E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33" y="1438878"/>
            <a:ext cx="11588885" cy="496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0412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Діаграма відповідей у Формах. Назва запитання: 9. Звідки Ви отримуєте інформацію про те, що таке булінг, інші форми насильства?. Кількість відповідей: 56 відповідей.">
            <a:extLst>
              <a:ext uri="{FF2B5EF4-FFF2-40B4-BE49-F238E27FC236}">
                <a16:creationId xmlns:a16="http://schemas.microsoft.com/office/drawing/2014/main" id="{00D7D0E7-7891-EECC-D7D2-4D8415DD7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44" y="1316075"/>
            <a:ext cx="11316511" cy="537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2704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Діаграма відповідей у Формах. Назва запитання: 10. Чи траплялося з Вами за останній рік у школі або за її територією на регулярній основі щось із наступного:&#10;1.  Психологічне насильство (крик, залякування, тролінг, маніпуляції, приниження, кепкування). Кількість відповідей: 62 відповіді.">
            <a:extLst>
              <a:ext uri="{FF2B5EF4-FFF2-40B4-BE49-F238E27FC236}">
                <a16:creationId xmlns:a16="http://schemas.microsoft.com/office/drawing/2014/main" id="{37E21D6A-0671-A010-A081-1EF0FFADA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74" y="1333548"/>
            <a:ext cx="11851532" cy="537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0400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Діаграма відповідей у Формах. Назва запитання:  Чи траплялося з Вами за останній рік у школі або за її територією на регулярній основі щось із наступного:&#10;2. Фізичне насильство  (побиття, завдання шкоди здоров’ю, штовхання). Кількість відповідей: 62 відповіді.">
            <a:extLst>
              <a:ext uri="{FF2B5EF4-FFF2-40B4-BE49-F238E27FC236}">
                <a16:creationId xmlns:a16="http://schemas.microsoft.com/office/drawing/2014/main" id="{7980FE9D-B9B6-BD39-CB20-4121948C6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92" y="1609784"/>
            <a:ext cx="11306783" cy="512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9109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Діаграма відповідей у Формах. Назва запитання:  Чи траплялося з Вами за останній рік у школі або за її територією на регулярній основі щось із наступного:  &#10;3.Економічне насильство (вимагання грошей, відбирання їжі, особистих речей).  . Кількість відповідей: 62 відповіді.">
            <a:extLst>
              <a:ext uri="{FF2B5EF4-FFF2-40B4-BE49-F238E27FC236}">
                <a16:creationId xmlns:a16="http://schemas.microsoft.com/office/drawing/2014/main" id="{1F253ED4-660D-191B-B906-9C83771F8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65" y="1215471"/>
            <a:ext cx="11404060" cy="517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7491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Діаграма відповідей у Формах. Назва запитання: 11. Якщо Ви потерпали від булінгу /цькування у школі чи стали його свідком, то до кого зверталися за допомогою у школі? (можливо обрати кілька варіантів відповідей):. Кількість відповідей: 62 відповіді.">
            <a:extLst>
              <a:ext uri="{FF2B5EF4-FFF2-40B4-BE49-F238E27FC236}">
                <a16:creationId xmlns:a16="http://schemas.microsoft.com/office/drawing/2014/main" id="{D0533303-6EDB-6299-903D-3567BD704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559" y="201298"/>
            <a:ext cx="8560881" cy="645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7487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Діаграма відповідей у Формах. Назва запитання: 11.1.  Чи допомогло це звернення зупинити булінг (цькування) відносно Вас?. Кількість відповідей: 62 відповіді.">
            <a:extLst>
              <a:ext uri="{FF2B5EF4-FFF2-40B4-BE49-F238E27FC236}">
                <a16:creationId xmlns:a16="http://schemas.microsoft.com/office/drawing/2014/main" id="{B1A540CC-BCFD-9A7B-CF6B-C22B0DAE8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42" y="1391185"/>
            <a:ext cx="11423515" cy="480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5349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Діаграма відповідей у Формах. Назва запитання: 12. Керівництво закладу освіти доступне та відкрите до спілкування?. Кількість відповідей: 62 відповіді.">
            <a:extLst>
              <a:ext uri="{FF2B5EF4-FFF2-40B4-BE49-F238E27FC236}">
                <a16:creationId xmlns:a16="http://schemas.microsoft.com/office/drawing/2014/main" id="{8A44AF25-8B15-11DD-EFCB-DA0550D05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34" y="1624991"/>
            <a:ext cx="10937132" cy="460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561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Діаграма відповідей у Формах. Назва запитання: 13. Розглядає керівництво закладу освіти Ваші звернення?. Кількість відповідей: 62 відповіді.">
            <a:extLst>
              <a:ext uri="{FF2B5EF4-FFF2-40B4-BE49-F238E27FC236}">
                <a16:creationId xmlns:a16="http://schemas.microsoft.com/office/drawing/2014/main" id="{64CF931A-535F-C042-FCCF-CE0FA30D6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08" y="1471685"/>
            <a:ext cx="11763983" cy="494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5896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Діаграма відповідей у Формах. Назва запитання: 14. У Вашому закладі освіти розроблені правила поведінки для учнів? Чи ознайомлені Ви з ними та дотримуєтеся їх?. Кількість відповідей: 62 відповіді.">
            <a:extLst>
              <a:ext uri="{FF2B5EF4-FFF2-40B4-BE49-F238E27FC236}">
                <a16:creationId xmlns:a16="http://schemas.microsoft.com/office/drawing/2014/main" id="{3A17280D-F070-0041-F3F6-73B6EFC88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36" y="1226434"/>
            <a:ext cx="11744528" cy="532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8561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Діаграма відповідей у Формах. Назва запитання: 15. Чи дотримуються Ваші права у закладі освіти?. Кількість відповідей: 62 відповіді.">
            <a:extLst>
              <a:ext uri="{FF2B5EF4-FFF2-40B4-BE49-F238E27FC236}">
                <a16:creationId xmlns:a16="http://schemas.microsoft.com/office/drawing/2014/main" id="{974460EA-A15E-B5C8-308A-D81D54A17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02" y="1402520"/>
            <a:ext cx="11627796" cy="48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5466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E6D7C9-DAB6-5D3C-5AF1-45E7C8786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75" y="1425219"/>
            <a:ext cx="9665234" cy="47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276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Діаграма відповідей у Формах. Назва запитання: 17. Чи інформує Вас заклад про те, як безпечно користуватися Інтернетом?. Кількість відповідей: 62 відповіді.">
            <a:extLst>
              <a:ext uri="{FF2B5EF4-FFF2-40B4-BE49-F238E27FC236}">
                <a16:creationId xmlns:a16="http://schemas.microsoft.com/office/drawing/2014/main" id="{E026D31A-E9D7-C72B-BC8C-6000795DA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14" y="1440294"/>
            <a:ext cx="11306783" cy="475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8398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Діаграма відповідей у Формах. Назва запитання: 18. Наскільки Ви погоджуєтеся з наступними твердженнями. Кількість відповідей: .">
            <a:extLst>
              <a:ext uri="{FF2B5EF4-FFF2-40B4-BE49-F238E27FC236}">
                <a16:creationId xmlns:a16="http://schemas.microsoft.com/office/drawing/2014/main" id="{AAB8BB41-2362-881F-E414-DB54C3AEF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15" y="1261672"/>
            <a:ext cx="11442970" cy="559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5490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Діаграма відповідей у Формах. Назва запитання: 19. Ви отримуєте інформацію про критерії, правила і процедури оцінювання навчальних досягнень?. Кількість відповідей: 62 відповіді.">
            <a:extLst>
              <a:ext uri="{FF2B5EF4-FFF2-40B4-BE49-F238E27FC236}">
                <a16:creationId xmlns:a16="http://schemas.microsoft.com/office/drawing/2014/main" id="{219249EC-39DA-8E8B-99DF-587F00B27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67" y="1503684"/>
            <a:ext cx="11326238" cy="513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9724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Діаграма відповідей у Формах. Назва запитання: 20. Наскільки вчителі справедливо оцінюють Ваші навчальні досягнення?. Кількість відповідей: 62 відповіді.">
            <a:extLst>
              <a:ext uri="{FF2B5EF4-FFF2-40B4-BE49-F238E27FC236}">
                <a16:creationId xmlns:a16="http://schemas.microsoft.com/office/drawing/2014/main" id="{335146FF-7CAF-2D7F-DB8B-B632863D6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62" y="1474170"/>
            <a:ext cx="11549974" cy="485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1028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Діаграма відповідей у Формах. Назва запитання: 21. Наскільки доступно вчителі пояснюють та аргументують виставлення оцінок?. Кількість відповідей: 62 відповіді.">
            <a:extLst>
              <a:ext uri="{FF2B5EF4-FFF2-40B4-BE49-F238E27FC236}">
                <a16:creationId xmlns:a16="http://schemas.microsoft.com/office/drawing/2014/main" id="{0974E6C6-CC64-35C0-8A84-7E8812416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81" y="1432110"/>
            <a:ext cx="11326238" cy="476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3513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Діаграма відповідей у Формах. Назва запитання: 22. Чи здійснюєте ви самооцінку результатів своєї роботи під час занять?. Кількість відповідей: 62 відповіді.">
            <a:extLst>
              <a:ext uri="{FF2B5EF4-FFF2-40B4-BE49-F238E27FC236}">
                <a16:creationId xmlns:a16="http://schemas.microsoft.com/office/drawing/2014/main" id="{438CAA24-2012-B6B1-B708-99D357D02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95" y="1508453"/>
            <a:ext cx="11491609" cy="483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1015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Діаграма відповідей у Формах. Назва запитання: 23. В яких формах Ви, як правило, отримуєте зворотній зв&amp;apos;язок від вчителів щодо Вашого навчання?. Кількість відповідей: .">
            <a:extLst>
              <a:ext uri="{FF2B5EF4-FFF2-40B4-BE49-F238E27FC236}">
                <a16:creationId xmlns:a16="http://schemas.microsoft.com/office/drawing/2014/main" id="{97F8EC0D-B6EE-3ED1-1DC5-2CF578BD5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21" y="567476"/>
            <a:ext cx="11579157" cy="604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6748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Діаграма відповідей у Формах. Назва запитання: 24. У школі оцінюють Ваші навчальні досягнення з метою:. Кількість відповідей: 62 відповіді.">
            <a:extLst>
              <a:ext uri="{FF2B5EF4-FFF2-40B4-BE49-F238E27FC236}">
                <a16:creationId xmlns:a16="http://schemas.microsoft.com/office/drawing/2014/main" id="{5F39511F-F753-81E2-0591-9863F7A96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40" y="1453172"/>
            <a:ext cx="11530519" cy="485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2674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Діаграма відповідей у Формах. Назва запитання: 25. Від кого (чого) залежать Ваші результати навчання? (можна обрати кілька варіантів відповідей). Кількість відповідей: 62 відповіді.">
            <a:extLst>
              <a:ext uri="{FF2B5EF4-FFF2-40B4-BE49-F238E27FC236}">
                <a16:creationId xmlns:a16="http://schemas.microsoft.com/office/drawing/2014/main" id="{B93F9C57-AFB1-EBEB-2AB7-78A5F42A6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76" y="930609"/>
            <a:ext cx="11335966" cy="576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3154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Діаграма відповідей у Формах. Назва запитання: 26. Ваша думка вислуховується і враховується вчителями під час проведення уроків?. Кількість відповідей: 62 відповіді.">
            <a:extLst>
              <a:ext uri="{FF2B5EF4-FFF2-40B4-BE49-F238E27FC236}">
                <a16:creationId xmlns:a16="http://schemas.microsoft.com/office/drawing/2014/main" id="{E1283B07-3FF0-7C52-8D0D-36F352EF5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15" y="1420904"/>
            <a:ext cx="11491609" cy="483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4342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Діаграма відповідей у Формах. Назва запитання: 27. Укажіть твердження, з яким Ви найбільше погоджуєтесь:. Кількість відповідей: 62 відповіді.">
            <a:extLst>
              <a:ext uri="{FF2B5EF4-FFF2-40B4-BE49-F238E27FC236}">
                <a16:creationId xmlns:a16="http://schemas.microsoft.com/office/drawing/2014/main" id="{9265699E-3401-3BB8-E9FD-E6E10D294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55" y="1462364"/>
            <a:ext cx="11462426" cy="4822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7282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Діаграма відповідей у Формах. Назва запитання: 28. Проводяться з Вами бесіди про важливість дотримання академічної доброчесності: неприпустимість списування та плагіату, необхідність вказувати джерела інформації, які використовуються тощо?. Кількість відповідей: 62 відповіді.">
            <a:extLst>
              <a:ext uri="{FF2B5EF4-FFF2-40B4-BE49-F238E27FC236}">
                <a16:creationId xmlns:a16="http://schemas.microsoft.com/office/drawing/2014/main" id="{001E00E6-CF1C-B0FB-A998-F81DDB278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70" y="1478118"/>
            <a:ext cx="11404060" cy="517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9854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Діаграма відповідей у Формах. Назва запитання: 29. З якою метою Ви відвідуєте шкільну бібліотеку? (можна обрати кілька варіантів відповідей). Кількість відповідей: 62 відповіді.">
            <a:extLst>
              <a:ext uri="{FF2B5EF4-FFF2-40B4-BE49-F238E27FC236}">
                <a16:creationId xmlns:a16="http://schemas.microsoft.com/office/drawing/2014/main" id="{A84126CC-7859-CEBD-EEF6-A7689C10A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69" y="1166237"/>
            <a:ext cx="11199779" cy="569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22240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Діаграма відповідей у Формах. Назва запитання: 30. Оберіть питання, у вирішенні яких Ви  брали участь?. Кількість відповідей: 62 відповіді.">
            <a:extLst>
              <a:ext uri="{FF2B5EF4-FFF2-40B4-BE49-F238E27FC236}">
                <a16:creationId xmlns:a16="http://schemas.microsoft.com/office/drawing/2014/main" id="{93019E75-05B5-16DC-F27B-307FC540D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04" y="1051652"/>
            <a:ext cx="11345694" cy="570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0787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Діаграма відповідей у Формах. Назва запитання: 31. В яких ініціативах (заходах, проєктах, подіях тощо) ви берете участь?. Кількість відповідей: .">
            <a:extLst>
              <a:ext uri="{FF2B5EF4-FFF2-40B4-BE49-F238E27FC236}">
                <a16:creationId xmlns:a16="http://schemas.microsoft.com/office/drawing/2014/main" id="{33810AC0-4CFD-4BB2-D100-22445EAD6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95" y="1150133"/>
            <a:ext cx="11491609" cy="562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3608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Діаграма відповідей у Формах. Назва запитання: 32. Найчастіше участь у вищезазначених заходах Ви брали:. Кількість відповідей: 62 відповіді.">
            <a:extLst>
              <a:ext uri="{FF2B5EF4-FFF2-40B4-BE49-F238E27FC236}">
                <a16:creationId xmlns:a16="http://schemas.microsoft.com/office/drawing/2014/main" id="{6F8630EC-B915-229B-AF34-13D0D9127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33" y="1419897"/>
            <a:ext cx="11540247" cy="485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0834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Діаграма відповідей у Формах. Назва запитання: 33. Які позаурочні заходи організовуються у школі? (можливо обрати кілька варіантів відповідей). Кількість відповідей: 62 відповіді.">
            <a:extLst>
              <a:ext uri="{FF2B5EF4-FFF2-40B4-BE49-F238E27FC236}">
                <a16:creationId xmlns:a16="http://schemas.microsoft.com/office/drawing/2014/main" id="{05F84CB7-7ABE-3669-65A1-F5C1E8A1B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53" y="781849"/>
            <a:ext cx="11345694" cy="607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7193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Діаграма відповідей у Формах. Назва запитання: 34. Як Ви отримуєте інформацію про діяльність школи та про події, які в ній відбуваються? (можливо обрати кілька варіантів відповідей). Кількість відповідей: 62 відповіді.">
            <a:extLst>
              <a:ext uri="{FF2B5EF4-FFF2-40B4-BE49-F238E27FC236}">
                <a16:creationId xmlns:a16="http://schemas.microsoft.com/office/drawing/2014/main" id="{24D2BBA7-BE45-6276-5EF5-09D42D576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83" y="1156350"/>
            <a:ext cx="11219234" cy="57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4009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Діаграма відповідей у Формах. Назва запитання: 35. У яких формах вчителі і керівництво інформують Вас про негативне ставлення до корупції? (можна обрати кілька варіантів відповідей). Кількість відповідей: 62 відповіді.">
            <a:extLst>
              <a:ext uri="{FF2B5EF4-FFF2-40B4-BE49-F238E27FC236}">
                <a16:creationId xmlns:a16="http://schemas.microsoft.com/office/drawing/2014/main" id="{0E83DE2C-686B-8728-DCAD-11BF0C791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81" y="920084"/>
            <a:ext cx="11433243" cy="581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8055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Діаграма відповідей у Формах. Назва запитання: 36. Як ви оціните за 4-бальною шкалою (1-дуже погано,  ... 4-відмінно) використання технологій дистанційного навчання у школі?. Кількість відповідей: 62 відповіді.">
            <a:extLst>
              <a:ext uri="{FF2B5EF4-FFF2-40B4-BE49-F238E27FC236}">
                <a16:creationId xmlns:a16="http://schemas.microsoft.com/office/drawing/2014/main" id="{897AE855-9EF9-7AB6-7199-8B4D43F57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32" y="1372813"/>
            <a:ext cx="11335966" cy="514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66686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844767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 батьків здобувачів освіти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028" y="1905000"/>
            <a:ext cx="5429385" cy="404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068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06194"/>
            <a:ext cx="10515600" cy="19208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закладі здобувають освіту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 учні.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анкетуванні взяли участь 371 батько.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7573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Діаграма відповідей у Формах. Назва запитання:   У якому настрої ваша дитина зазвичай іде до закладу освіти?  . Кількість відповідей: 371 відповідь.">
            <a:extLst>
              <a:ext uri="{FF2B5EF4-FFF2-40B4-BE49-F238E27FC236}">
                <a16:creationId xmlns:a16="http://schemas.microsoft.com/office/drawing/2014/main" id="{548AD50D-2D14-844E-8B83-DFEACF217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07" y="1356112"/>
            <a:ext cx="11140751" cy="468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6650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Діаграма відповідей у Формах. Назва запитання:   Із чим пов’язуєте небажання дитини йти до закладу освіти? (оберіть кілька варіантів відповідей)  . Кількість відповідей: 371 відповідь.">
            <a:extLst>
              <a:ext uri="{FF2B5EF4-FFF2-40B4-BE49-F238E27FC236}">
                <a16:creationId xmlns:a16="http://schemas.microsoft.com/office/drawing/2014/main" id="{9AF51F60-862F-A965-5DB6-E7110AB636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8"/>
          <a:stretch>
            <a:fillRect/>
          </a:stretch>
        </p:blipFill>
        <p:spPr bwMode="auto">
          <a:xfrm>
            <a:off x="2328808" y="116732"/>
            <a:ext cx="7156841" cy="632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5895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іаграма відповідей у Формах. Назва запитання:   У вашої дитини виникали проблеми з адаптацією в закладі освіти?. Кількість відповідей: 371 відповідь.">
            <a:extLst>
              <a:ext uri="{FF2B5EF4-FFF2-40B4-BE49-F238E27FC236}">
                <a16:creationId xmlns:a16="http://schemas.microsoft.com/office/drawing/2014/main" id="{AEBEEC72-6CBC-5EF1-E16B-2262CBDF3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06" y="1353606"/>
            <a:ext cx="11448661" cy="481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01766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Діаграма відповідей у Формах. Назва запитання:   Вам завжди вдається поспілкуватися з керівництвом закладу освіти і порозумітися?   . Кількість відповідей: 371 відповідь.">
            <a:extLst>
              <a:ext uri="{FF2B5EF4-FFF2-40B4-BE49-F238E27FC236}">
                <a16:creationId xmlns:a16="http://schemas.microsoft.com/office/drawing/2014/main" id="{EB8BF5D6-759E-623C-DE50-D6A159A7B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63" y="1352703"/>
            <a:ext cx="11672596" cy="491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1628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Діаграма відповідей у Формах. Назва запитання:   Учителі справедливо оцінюють навчальні досягнення вашої дитини?  . Кількість відповідей: 371 відповідь.">
            <a:extLst>
              <a:ext uri="{FF2B5EF4-FFF2-40B4-BE49-F238E27FC236}">
                <a16:creationId xmlns:a16="http://schemas.microsoft.com/office/drawing/2014/main" id="{7276FCFE-005A-014E-F9CC-288CD7DE3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98" y="1457785"/>
            <a:ext cx="11644604" cy="489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778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Діаграма відповідей у Формах. Назва запитання:   Вас інформують про критерії, правила і процедури оцінювання навчальних досягнень учнів?   . Кількість відповідей: 371 відповідь.">
            <a:extLst>
              <a:ext uri="{FF2B5EF4-FFF2-40B4-BE49-F238E27FC236}">
                <a16:creationId xmlns:a16="http://schemas.microsoft.com/office/drawing/2014/main" id="{C56CDF9B-55B6-2851-E5B0-F59AA8EC2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55" y="1313044"/>
            <a:ext cx="11644604" cy="528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65460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Діаграма відповідей у Формах. Назва запитання:   Учителі забезпечують зворотний зв’язок із вами?  . Кількість відповідей: 371 відповідь.">
            <a:extLst>
              <a:ext uri="{FF2B5EF4-FFF2-40B4-BE49-F238E27FC236}">
                <a16:creationId xmlns:a16="http://schemas.microsoft.com/office/drawing/2014/main" id="{61EF96F4-8D58-8305-BAAE-B35B59B8E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76" y="1387270"/>
            <a:ext cx="10814180" cy="454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8176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Діаграма відповідей у Формах. Назва запитання:   Ви задоволені організацією освітнього процесу?  . Кількість відповідей: 371 відповідь.">
            <a:extLst>
              <a:ext uri="{FF2B5EF4-FFF2-40B4-BE49-F238E27FC236}">
                <a16:creationId xmlns:a16="http://schemas.microsoft.com/office/drawing/2014/main" id="{EA2E2E33-745D-8D84-9764-E40F868F9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73" y="1351162"/>
            <a:ext cx="11476653" cy="482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13963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Діаграма відповідей у Формах. Назва запитання:   На чию допомогу розраховуєте в розв’язанні проблемних ситуацій з дитиною? (оберіть кілька варіантів відповідей)?  . Кількість відповідей: 371 відповідь.">
            <a:extLst>
              <a:ext uri="{FF2B5EF4-FFF2-40B4-BE49-F238E27FC236}">
                <a16:creationId xmlns:a16="http://schemas.microsoft.com/office/drawing/2014/main" id="{1D0E84CF-8121-180F-76F6-1855BDDF9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76874"/>
            <a:ext cx="11084767" cy="563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949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Діаграма відповідей у Формах. Назва запитання:   Оцініть за чотирибальною шкалою освітнє середовище закладу освіти (1 — дуже погано … 4 — відмінно)  . Кількість відповідей: .">
            <a:extLst>
              <a:ext uri="{FF2B5EF4-FFF2-40B4-BE49-F238E27FC236}">
                <a16:creationId xmlns:a16="http://schemas.microsoft.com/office/drawing/2014/main" id="{2FD6A8A8-708E-4C84-67EC-BD1CACA34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55" y="1442281"/>
            <a:ext cx="11252718" cy="411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6038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Діаграма відповідей у Формах. Назва запитання:   Ваша дитина харчується в закладі освіти?  . Кількість відповідей: 371 відповідь.">
            <a:extLst>
              <a:ext uri="{FF2B5EF4-FFF2-40B4-BE49-F238E27FC236}">
                <a16:creationId xmlns:a16="http://schemas.microsoft.com/office/drawing/2014/main" id="{D607E9AB-BA1D-2A14-7110-C2614697F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36" y="1373172"/>
            <a:ext cx="11224727" cy="472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39959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Диаграмма ответов в Формах. Вопрос: 1. У якому класі навчається Ваша дитина?. Количество ответов: 190&amp;nbsp;ответов."/>
          <p:cNvSpPr>
            <a:spLocks noChangeAspect="1" noChangeArrowheads="1"/>
          </p:cNvSpPr>
          <p:nvPr/>
        </p:nvSpPr>
        <p:spPr bwMode="auto">
          <a:xfrm>
            <a:off x="176213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2290" name="Picture 2" descr="Діаграма відповідей у Формах. Назва запитання:   Якщо ваша дитина харчується в закладі освіти, то наскільки ви задоволені харчуванням?  . Кількість відповідей: 371 відповідь.">
            <a:extLst>
              <a:ext uri="{FF2B5EF4-FFF2-40B4-BE49-F238E27FC236}">
                <a16:creationId xmlns:a16="http://schemas.microsoft.com/office/drawing/2014/main" id="{46D110CF-D07D-794F-C67D-29E1985D4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04185"/>
            <a:ext cx="11439331" cy="481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87824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Діаграма відповідей у Формах. Назва запитання:   Якщо ви незадоволені організацією харчування в закладі освіти, то зазначте чому: (оберіть кілька варіантів відповідей)?  . Кількість відповідей: 371 відповідь.">
            <a:extLst>
              <a:ext uri="{FF2B5EF4-FFF2-40B4-BE49-F238E27FC236}">
                <a16:creationId xmlns:a16="http://schemas.microsoft.com/office/drawing/2014/main" id="{D54475C7-E2D1-FE40-2009-0B3EADCBF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421" y="194554"/>
            <a:ext cx="7442123" cy="628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58622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Діаграма відповідей у Формах. Назва запитання:   Чи проводять у закладі освіти роботу з батьками щодо:  . Кількість відповідей: .">
            <a:extLst>
              <a:ext uri="{FF2B5EF4-FFF2-40B4-BE49-F238E27FC236}">
                <a16:creationId xmlns:a16="http://schemas.microsoft.com/office/drawing/2014/main" id="{AAACB094-454C-61A2-7E5D-9D87A182A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85" y="1027043"/>
            <a:ext cx="11560629" cy="565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52005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Діаграма відповідей у Формах. Назва запитання:   Якщо ви зверталися щодо випадків булінгу, як реагували вчителі і керівництво закладу освіти:  . Кількість відповідей: 371 відповідь.">
            <a:extLst>
              <a:ext uri="{FF2B5EF4-FFF2-40B4-BE49-F238E27FC236}">
                <a16:creationId xmlns:a16="http://schemas.microsoft.com/office/drawing/2014/main" id="{AAD4C0B2-C340-A8A1-6CF8-E409BCCF1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04" y="1108426"/>
            <a:ext cx="11457992" cy="519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2609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Діаграма відповідей у Формах. Назва запитання:   Чи ознайомлені ви з правилами поведінки, що прийняті в закладі освіти? Чи дотримуєтеся їх?   . Кількість відповідей: 371 відповідь.">
            <a:extLst>
              <a:ext uri="{FF2B5EF4-FFF2-40B4-BE49-F238E27FC236}">
                <a16:creationId xmlns:a16="http://schemas.microsoft.com/office/drawing/2014/main" id="{25B53C96-84B4-5A83-C2B5-E4EEA3CDE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73" y="1323898"/>
            <a:ext cx="11476653" cy="520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55289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Діаграма відповідей у Формах. Назва запитання:   Ви отримуєте інформацію про діяльність закладу освіти: (оберіть кілька варіантів відповідей)   . Кількість відповідей: 371 відповідь.">
            <a:extLst>
              <a:ext uri="{FF2B5EF4-FFF2-40B4-BE49-F238E27FC236}">
                <a16:creationId xmlns:a16="http://schemas.microsoft.com/office/drawing/2014/main" id="{003F822F-D4C4-215F-E9D3-3BEBDA1F2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12" y="896264"/>
            <a:ext cx="11243388" cy="571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25393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Діаграма відповідей у Формах. Назва запитання:   Керівництво закладу освіти враховує думку батьків, коли ухвалює важливі управлінські рішення?  . Кількість відповідей: 371 відповідь.">
            <a:extLst>
              <a:ext uri="{FF2B5EF4-FFF2-40B4-BE49-F238E27FC236}">
                <a16:creationId xmlns:a16="http://schemas.microsoft.com/office/drawing/2014/main" id="{E68029BE-B733-9DA5-0B3C-DCDA4A15D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08" y="1418252"/>
            <a:ext cx="11556637" cy="524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69979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Діаграма відповідей у Формах. Назва запитання:   Чи вчасно керівництво закладу освіти розглядає ваші звернення? Чи задоволені ви заходами реагування на них?  . Кількість відповідей: 371 відповідь.">
            <a:extLst>
              <a:ext uri="{FF2B5EF4-FFF2-40B4-BE49-F238E27FC236}">
                <a16:creationId xmlns:a16="http://schemas.microsoft.com/office/drawing/2014/main" id="{57BE547E-3266-727B-9986-2A9A258E0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16" y="1415575"/>
            <a:ext cx="11541967" cy="523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7637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4834" y="484222"/>
            <a:ext cx="8521790" cy="3022600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chemeClr val="accent2">
                    <a:lumMod val="75000"/>
                  </a:schemeClr>
                </a:solidFill>
                <a:latin typeface="opensansRegular"/>
              </a:rPr>
              <a:t>Щоб здивуватися, потрібна мить, а щоб зробити дивовижну річ, потрібні роки  терпіння і наполегливої праці.</a:t>
            </a:r>
            <a:endParaRPr lang="uk-UA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idx="1"/>
          </p:nvPr>
        </p:nvSpPr>
        <p:spPr>
          <a:xfrm>
            <a:off x="9153728" y="3830320"/>
            <a:ext cx="2052896" cy="381000"/>
          </a:xfrm>
        </p:spPr>
        <p:txBody>
          <a:bodyPr>
            <a:normAutofit fontScale="25000" lnSpcReduction="20000"/>
          </a:bodyPr>
          <a:lstStyle/>
          <a:p>
            <a:pPr algn="r"/>
            <a:endParaRPr lang="en-US" sz="4000" dirty="0">
              <a:solidFill>
                <a:schemeClr val="accent2">
                  <a:lumMod val="75000"/>
                </a:schemeClr>
              </a:solidFill>
              <a:latin typeface="opensansBold"/>
              <a:ea typeface="+mj-ea"/>
              <a:cs typeface="+mj-cs"/>
            </a:endParaRPr>
          </a:p>
          <a:p>
            <a:pPr algn="r"/>
            <a:r>
              <a:rPr lang="uk-UA" sz="8000" dirty="0">
                <a:solidFill>
                  <a:schemeClr val="accent2">
                    <a:lumMod val="75000"/>
                  </a:schemeClr>
                </a:solidFill>
                <a:latin typeface="opensansBold"/>
                <a:ea typeface="+mj-ea"/>
                <a:cs typeface="+mj-cs"/>
              </a:rPr>
              <a:t>К. Гельвецій</a:t>
            </a:r>
            <a:endParaRPr lang="uk-UA" sz="8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2082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2186" y="2537737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uk-UA" sz="6000" dirty="0">
                <a:latin typeface="Times New Roman" pitchFamily="18" charset="0"/>
                <a:cs typeface="Times New Roman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153683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Віхоть">
  <a:themeElements>
    <a:clrScheme name="Віхоть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Віхоть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797</TotalTime>
  <Words>346</Words>
  <Application>Microsoft Office PowerPoint</Application>
  <PresentationFormat>Широкий екран</PresentationFormat>
  <Paragraphs>67</Paragraphs>
  <Slides>102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102</vt:i4>
      </vt:variant>
    </vt:vector>
  </HeadingPairs>
  <TitlesOfParts>
    <vt:vector size="112" baseType="lpstr">
      <vt:lpstr>Arial</vt:lpstr>
      <vt:lpstr>Calibri</vt:lpstr>
      <vt:lpstr>Cambria Math</vt:lpstr>
      <vt:lpstr>Century Gothic</vt:lpstr>
      <vt:lpstr>lora</vt:lpstr>
      <vt:lpstr>opensansBold</vt:lpstr>
      <vt:lpstr>opensansRegular</vt:lpstr>
      <vt:lpstr>Times New Roman</vt:lpstr>
      <vt:lpstr>Wingdings 3</vt:lpstr>
      <vt:lpstr>Віхоть</vt:lpstr>
      <vt:lpstr>Аналіз анкет  самооцінювання 2024-2025 н.р.</vt:lpstr>
      <vt:lpstr>Напрями внутрішньої системи забезпечення якості освіти </vt:lpstr>
      <vt:lpstr>Алгоритм обрахунку анкет </vt:lpstr>
      <vt:lpstr>Алгоритм обрахунку анкет </vt:lpstr>
      <vt:lpstr>Алгоритм обрахунку анкет </vt:lpstr>
      <vt:lpstr>Анкети вчителів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Анкети здобувачів освіти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Анкети батьків здобувачів освіти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Щоб здивуватися, потрібна мить, а щоб зробити дивовижну річ, потрібні роки  терпіння і наполегливої праці.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Аналіз анкет самооцінювання</dc:title>
  <dc:creator>Ostashko</dc:creator>
  <cp:lastModifiedBy>Ирина Лихолат</cp:lastModifiedBy>
  <cp:revision>33</cp:revision>
  <dcterms:created xsi:type="dcterms:W3CDTF">2021-12-07T10:19:03Z</dcterms:created>
  <dcterms:modified xsi:type="dcterms:W3CDTF">2025-08-25T12:41:49Z</dcterms:modified>
</cp:coreProperties>
</file>